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64" r:id="rId2"/>
    <p:sldId id="345" r:id="rId3"/>
    <p:sldId id="344" r:id="rId4"/>
    <p:sldId id="279" r:id="rId5"/>
    <p:sldId id="280" r:id="rId6"/>
    <p:sldId id="270" r:id="rId7"/>
    <p:sldId id="303"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黑体" panose="02010609060101010101" pitchFamily="49" charset="-122"/>
      <p:regular r:id="rId32"/>
    </p:embeddedFont>
    <p:embeddedFont>
      <p:font typeface="华文新魏" panose="02010800040101010101" pitchFamily="2" charset="-122"/>
      <p:regular r:id="rId33"/>
    </p:embeddedFont>
    <p:embeddedFont>
      <p:font typeface="Segoe UI" panose="020B0502040204020203" pitchFamily="34" charset="0"/>
      <p:regular r:id="rId34"/>
      <p:bold r:id="rId35"/>
      <p:italic r:id="rId36"/>
      <p:boldItalic r:id="rId37"/>
    </p:embeddedFont>
    <p:embeddedFont>
      <p:font typeface="MS PGothic" panose="020B0600070205080204" pitchFamily="34" charset="-128"/>
      <p:regular r:id="rId38"/>
    </p:embeddedFont>
    <p:embeddedFont>
      <p:font typeface="华文隶书" panose="02010800040101010101" pitchFamily="2" charset="-122"/>
      <p:regular r:id="rId39"/>
    </p:embeddedFont>
    <p:embeddedFont>
      <p:font typeface="方正超粗黑繁体" panose="02010600030101010101" charset="-122"/>
      <p:regular r:id="rId40"/>
    </p:embeddedFont>
    <p:embeddedFont>
      <p:font typeface="Arial Black" panose="020B0A04020102020204" pitchFamily="34" charset="0"/>
      <p:bold r:id="rId41"/>
    </p:embeddedFont>
    <p:embeddedFont>
      <p:font typeface="微软雅黑" panose="020B0503020204020204" pitchFamily="34" charset="-122"/>
      <p:regular r:id="rId42"/>
      <p:bold r:id="rId43"/>
    </p:embeddedFont>
    <p:embeddedFont>
      <p:font typeface="Arial Bold" panose="020B0704020202020204" pitchFamily="34" charset="0"/>
      <p:bold r:id="rId44"/>
    </p:embeddedFont>
    <p:embeddedFont>
      <p:font typeface="方正大标宋简体" panose="02010600030101010101" charset="-122"/>
      <p:regular r:id="rId45"/>
    </p:embeddedFont>
    <p:embeddedFont>
      <p:font typeface="MS Gothic" panose="020B0609070205080204" pitchFamily="49" charset="-128"/>
      <p:regular r:id="rId46"/>
    </p:embeddedFont>
  </p:embeddedFont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FF99"/>
    <a:srgbClr val="010517"/>
    <a:srgbClr val="FFFFFF"/>
    <a:srgbClr val="170D01"/>
    <a:srgbClr val="7F5034"/>
    <a:srgbClr val="623A24"/>
    <a:srgbClr val="010621"/>
    <a:srgbClr val="004DE6"/>
    <a:srgbClr val="4BD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068" autoAdjust="0"/>
  </p:normalViewPr>
  <p:slideViewPr>
    <p:cSldViewPr snapToGrid="0">
      <p:cViewPr>
        <p:scale>
          <a:sx n="91" d="100"/>
          <a:sy n="91" d="100"/>
        </p:scale>
        <p:origin x="-6" y="-21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EE5F8A87-6480-4402-B796-2AC3DFCD4A86}" type="datetimeFigureOut">
              <a:rPr lang="zh-CN" altLang="en-US"/>
              <a:pPr>
                <a:defRPr/>
              </a:pPr>
              <a:t>2014/6/11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DFFBB9A-8F29-4C80-AA34-CAE750ED0792}" type="slidenum">
              <a:rPr lang="zh-CN" altLang="en-US"/>
              <a:pPr>
                <a:defRPr/>
              </a:pPr>
              <a:t>‹#›</a:t>
            </a:fld>
            <a:endParaRPr lang="zh-CN" altLang="en-US"/>
          </a:p>
        </p:txBody>
      </p:sp>
    </p:spTree>
    <p:extLst>
      <p:ext uri="{BB962C8B-B14F-4D97-AF65-F5344CB8AC3E}">
        <p14:creationId xmlns:p14="http://schemas.microsoft.com/office/powerpoint/2010/main" val="38017402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307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8288E1-2B99-4404-ABCB-03B510838B78}" type="slidenum">
              <a:rPr lang="zh-CN" altLang="en-US"/>
              <a:pPr fontAlgn="base">
                <a:spcBef>
                  <a:spcPct val="0"/>
                </a:spcBef>
                <a:spcAft>
                  <a:spcPct val="0"/>
                </a:spcAft>
                <a:defRPr/>
              </a:pPr>
              <a:t>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5763" y="685800"/>
            <a:ext cx="6086475" cy="3429000"/>
          </a:xfrm>
          <a:ln>
            <a:solidFill>
              <a:srgbClr val="000000"/>
            </a:solidFill>
            <a:miter lim="800000"/>
            <a:headEnd/>
            <a:tailEnd/>
          </a:ln>
        </p:spPr>
      </p:sp>
      <p:sp>
        <p:nvSpPr>
          <p:cNvPr id="30723" name="备注占位符 2"/>
          <p:cNvSpPr>
            <a:spLocks noGrp="1"/>
          </p:cNvSpPr>
          <p:nvPr>
            <p:ph type="body" idx="1"/>
          </p:nvPr>
        </p:nvSpPr>
        <p:spPr bwMode="auto">
          <a:xfrm>
            <a:off x="686121" y="4343400"/>
            <a:ext cx="548576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30724" name="灯片编号占位符 3"/>
          <p:cNvSpPr>
            <a:spLocks noGrp="1"/>
          </p:cNvSpPr>
          <p:nvPr>
            <p:ph type="sldNum" sz="quarter" idx="5"/>
          </p:nvPr>
        </p:nvSpPr>
        <p:spPr>
          <a:noFill/>
        </p:spPr>
        <p:txBody>
          <a:bodyPr/>
          <a:lstStyle>
            <a:lvl1pPr eaLnBrk="0" hangingPunct="0">
              <a:defRPr sz="2000" b="1">
                <a:solidFill>
                  <a:schemeClr val="tx1"/>
                </a:solidFill>
                <a:latin typeface="Calibri" pitchFamily="34" charset="0"/>
                <a:ea typeface="宋体" charset="-122"/>
                <a:sym typeface="MS PGothic" pitchFamily="34" charset="-128"/>
              </a:defRPr>
            </a:lvl1pPr>
            <a:lvl2pPr marL="742950" indent="-285750" eaLnBrk="0" hangingPunct="0">
              <a:defRPr sz="2000" b="1">
                <a:solidFill>
                  <a:schemeClr val="tx1"/>
                </a:solidFill>
                <a:latin typeface="Calibri" pitchFamily="34" charset="0"/>
                <a:ea typeface="宋体" charset="-122"/>
                <a:sym typeface="MS PGothic" pitchFamily="34" charset="-128"/>
              </a:defRPr>
            </a:lvl2pPr>
            <a:lvl3pPr marL="1143000" indent="-228600" eaLnBrk="0" hangingPunct="0">
              <a:defRPr sz="2000" b="1">
                <a:solidFill>
                  <a:schemeClr val="tx1"/>
                </a:solidFill>
                <a:latin typeface="Calibri" pitchFamily="34" charset="0"/>
                <a:ea typeface="宋体" charset="-122"/>
                <a:sym typeface="MS PGothic" pitchFamily="34" charset="-128"/>
              </a:defRPr>
            </a:lvl3pPr>
            <a:lvl4pPr marL="1600200" indent="-228600" eaLnBrk="0" hangingPunct="0">
              <a:defRPr sz="2000" b="1">
                <a:solidFill>
                  <a:schemeClr val="tx1"/>
                </a:solidFill>
                <a:latin typeface="Calibri" pitchFamily="34" charset="0"/>
                <a:ea typeface="宋体" charset="-122"/>
                <a:sym typeface="MS PGothic" pitchFamily="34" charset="-128"/>
              </a:defRPr>
            </a:lvl4pPr>
            <a:lvl5pPr marL="2057400" indent="-228600" eaLnBrk="0" hangingPunct="0">
              <a:defRPr sz="2000" b="1">
                <a:solidFill>
                  <a:schemeClr val="tx1"/>
                </a:solidFill>
                <a:latin typeface="Calibri" pitchFamily="34" charset="0"/>
                <a:ea typeface="宋体" charset="-122"/>
                <a:sym typeface="MS PGothic" pitchFamily="34" charset="-128"/>
              </a:defRPr>
            </a:lvl5pPr>
            <a:lvl6pPr marL="25146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6pPr>
            <a:lvl7pPr marL="29718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7pPr>
            <a:lvl8pPr marL="34290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8pPr>
            <a:lvl9pPr marL="38862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9pPr>
          </a:lstStyle>
          <a:p>
            <a:fld id="{0B9868E6-C029-4FB4-9D76-EFC2F92475D7}" type="slidenum">
              <a:rPr lang="zh-CN" altLang="en-US" sz="2400" b="0" smtClean="0">
                <a:latin typeface="Arial" charset="0"/>
                <a:sym typeface="Arial" charset="0"/>
              </a:rPr>
              <a:pPr/>
              <a:t>9</a:t>
            </a:fld>
            <a:endParaRPr lang="en-US" altLang="zh-CN" sz="2400" b="0" smtClean="0">
              <a:latin typeface="Arial" charset="0"/>
              <a:sym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xfrm>
            <a:off x="385763" y="685800"/>
            <a:ext cx="6086475" cy="3429000"/>
          </a:xfrm>
          <a:ln>
            <a:solidFill>
              <a:srgbClr val="000000"/>
            </a:solidFill>
            <a:miter lim="800000"/>
            <a:headEnd/>
            <a:tailEnd/>
          </a:ln>
        </p:spPr>
      </p:sp>
      <p:sp>
        <p:nvSpPr>
          <p:cNvPr id="31747" name="备注占位符 2"/>
          <p:cNvSpPr>
            <a:spLocks noGrp="1"/>
          </p:cNvSpPr>
          <p:nvPr>
            <p:ph type="body" idx="1"/>
          </p:nvPr>
        </p:nvSpPr>
        <p:spPr bwMode="auto">
          <a:xfrm>
            <a:off x="686121" y="4343400"/>
            <a:ext cx="548576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31748" name="灯片编号占位符 3"/>
          <p:cNvSpPr>
            <a:spLocks noGrp="1"/>
          </p:cNvSpPr>
          <p:nvPr>
            <p:ph type="sldNum" sz="quarter" idx="5"/>
          </p:nvPr>
        </p:nvSpPr>
        <p:spPr>
          <a:noFill/>
        </p:spPr>
        <p:txBody>
          <a:bodyPr/>
          <a:lstStyle>
            <a:lvl1pPr eaLnBrk="0" hangingPunct="0">
              <a:defRPr sz="2000" b="1">
                <a:solidFill>
                  <a:schemeClr val="tx1"/>
                </a:solidFill>
                <a:latin typeface="Calibri" pitchFamily="34" charset="0"/>
                <a:ea typeface="宋体" charset="-122"/>
                <a:sym typeface="MS PGothic" pitchFamily="34" charset="-128"/>
              </a:defRPr>
            </a:lvl1pPr>
            <a:lvl2pPr marL="742950" indent="-285750" eaLnBrk="0" hangingPunct="0">
              <a:defRPr sz="2000" b="1">
                <a:solidFill>
                  <a:schemeClr val="tx1"/>
                </a:solidFill>
                <a:latin typeface="Calibri" pitchFamily="34" charset="0"/>
                <a:ea typeface="宋体" charset="-122"/>
                <a:sym typeface="MS PGothic" pitchFamily="34" charset="-128"/>
              </a:defRPr>
            </a:lvl2pPr>
            <a:lvl3pPr marL="1143000" indent="-228600" eaLnBrk="0" hangingPunct="0">
              <a:defRPr sz="2000" b="1">
                <a:solidFill>
                  <a:schemeClr val="tx1"/>
                </a:solidFill>
                <a:latin typeface="Calibri" pitchFamily="34" charset="0"/>
                <a:ea typeface="宋体" charset="-122"/>
                <a:sym typeface="MS PGothic" pitchFamily="34" charset="-128"/>
              </a:defRPr>
            </a:lvl3pPr>
            <a:lvl4pPr marL="1600200" indent="-228600" eaLnBrk="0" hangingPunct="0">
              <a:defRPr sz="2000" b="1">
                <a:solidFill>
                  <a:schemeClr val="tx1"/>
                </a:solidFill>
                <a:latin typeface="Calibri" pitchFamily="34" charset="0"/>
                <a:ea typeface="宋体" charset="-122"/>
                <a:sym typeface="MS PGothic" pitchFamily="34" charset="-128"/>
              </a:defRPr>
            </a:lvl4pPr>
            <a:lvl5pPr marL="2057400" indent="-228600" eaLnBrk="0" hangingPunct="0">
              <a:defRPr sz="2000" b="1">
                <a:solidFill>
                  <a:schemeClr val="tx1"/>
                </a:solidFill>
                <a:latin typeface="Calibri" pitchFamily="34" charset="0"/>
                <a:ea typeface="宋体" charset="-122"/>
                <a:sym typeface="MS PGothic" pitchFamily="34" charset="-128"/>
              </a:defRPr>
            </a:lvl5pPr>
            <a:lvl6pPr marL="25146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6pPr>
            <a:lvl7pPr marL="29718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7pPr>
            <a:lvl8pPr marL="34290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8pPr>
            <a:lvl9pPr marL="38862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9pPr>
          </a:lstStyle>
          <a:p>
            <a:fld id="{AAE5C09B-7088-4D58-8E27-28AA4446726A}" type="slidenum">
              <a:rPr lang="zh-CN" altLang="en-US" sz="2400" b="0" smtClean="0">
                <a:latin typeface="Arial" charset="0"/>
                <a:sym typeface="Arial" charset="0"/>
              </a:rPr>
              <a:pPr/>
              <a:t>10</a:t>
            </a:fld>
            <a:endParaRPr lang="en-US" altLang="zh-CN" sz="2400" b="0" smtClean="0">
              <a:latin typeface="Arial" charset="0"/>
              <a:sym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5763" y="685800"/>
            <a:ext cx="6086475" cy="3429000"/>
          </a:xfrm>
          <a:ln>
            <a:solidFill>
              <a:srgbClr val="000000"/>
            </a:solidFill>
            <a:miter lim="800000"/>
            <a:headEnd/>
            <a:tailEnd/>
          </a:ln>
        </p:spPr>
      </p:sp>
      <p:sp>
        <p:nvSpPr>
          <p:cNvPr id="32771" name="备注占位符 2"/>
          <p:cNvSpPr>
            <a:spLocks noGrp="1"/>
          </p:cNvSpPr>
          <p:nvPr>
            <p:ph type="body" idx="1"/>
          </p:nvPr>
        </p:nvSpPr>
        <p:spPr bwMode="auto">
          <a:xfrm>
            <a:off x="686121" y="4343400"/>
            <a:ext cx="548576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32772" name="灯片编号占位符 3"/>
          <p:cNvSpPr>
            <a:spLocks noGrp="1"/>
          </p:cNvSpPr>
          <p:nvPr>
            <p:ph type="sldNum" sz="quarter" idx="5"/>
          </p:nvPr>
        </p:nvSpPr>
        <p:spPr>
          <a:noFill/>
        </p:spPr>
        <p:txBody>
          <a:bodyPr/>
          <a:lstStyle>
            <a:lvl1pPr eaLnBrk="0" hangingPunct="0">
              <a:defRPr sz="2000" b="1">
                <a:solidFill>
                  <a:schemeClr val="tx1"/>
                </a:solidFill>
                <a:latin typeface="Calibri" pitchFamily="34" charset="0"/>
                <a:ea typeface="宋体" charset="-122"/>
                <a:sym typeface="MS PGothic" pitchFamily="34" charset="-128"/>
              </a:defRPr>
            </a:lvl1pPr>
            <a:lvl2pPr marL="742950" indent="-285750" eaLnBrk="0" hangingPunct="0">
              <a:defRPr sz="2000" b="1">
                <a:solidFill>
                  <a:schemeClr val="tx1"/>
                </a:solidFill>
                <a:latin typeface="Calibri" pitchFamily="34" charset="0"/>
                <a:ea typeface="宋体" charset="-122"/>
                <a:sym typeface="MS PGothic" pitchFamily="34" charset="-128"/>
              </a:defRPr>
            </a:lvl2pPr>
            <a:lvl3pPr marL="1143000" indent="-228600" eaLnBrk="0" hangingPunct="0">
              <a:defRPr sz="2000" b="1">
                <a:solidFill>
                  <a:schemeClr val="tx1"/>
                </a:solidFill>
                <a:latin typeface="Calibri" pitchFamily="34" charset="0"/>
                <a:ea typeface="宋体" charset="-122"/>
                <a:sym typeface="MS PGothic" pitchFamily="34" charset="-128"/>
              </a:defRPr>
            </a:lvl3pPr>
            <a:lvl4pPr marL="1600200" indent="-228600" eaLnBrk="0" hangingPunct="0">
              <a:defRPr sz="2000" b="1">
                <a:solidFill>
                  <a:schemeClr val="tx1"/>
                </a:solidFill>
                <a:latin typeface="Calibri" pitchFamily="34" charset="0"/>
                <a:ea typeface="宋体" charset="-122"/>
                <a:sym typeface="MS PGothic" pitchFamily="34" charset="-128"/>
              </a:defRPr>
            </a:lvl4pPr>
            <a:lvl5pPr marL="2057400" indent="-228600" eaLnBrk="0" hangingPunct="0">
              <a:defRPr sz="2000" b="1">
                <a:solidFill>
                  <a:schemeClr val="tx1"/>
                </a:solidFill>
                <a:latin typeface="Calibri" pitchFamily="34" charset="0"/>
                <a:ea typeface="宋体" charset="-122"/>
                <a:sym typeface="MS PGothic" pitchFamily="34" charset="-128"/>
              </a:defRPr>
            </a:lvl5pPr>
            <a:lvl6pPr marL="25146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6pPr>
            <a:lvl7pPr marL="29718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7pPr>
            <a:lvl8pPr marL="34290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8pPr>
            <a:lvl9pPr marL="38862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9pPr>
          </a:lstStyle>
          <a:p>
            <a:fld id="{591F89DB-39C6-4749-960F-98281AFD21C6}" type="slidenum">
              <a:rPr lang="zh-CN" altLang="en-US" sz="2400" b="0" smtClean="0">
                <a:latin typeface="Arial" charset="0"/>
                <a:sym typeface="Arial" charset="0"/>
              </a:rPr>
              <a:pPr/>
              <a:t>19</a:t>
            </a:fld>
            <a:endParaRPr lang="en-US" altLang="zh-CN" sz="2400" b="0" smtClean="0">
              <a:latin typeface="Arial" charset="0"/>
              <a:sym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381000" y="685800"/>
            <a:ext cx="6096000" cy="3429000"/>
          </a:xfrm>
          <a:ln>
            <a:solidFill>
              <a:srgbClr val="000000"/>
            </a:solidFill>
            <a:miter lim="800000"/>
            <a:headEnd/>
            <a:tailEnd/>
          </a:ln>
        </p:spPr>
      </p:sp>
      <p:sp>
        <p:nvSpPr>
          <p:cNvPr id="33795" name="备注占位符 2"/>
          <p:cNvSpPr>
            <a:spLocks noGrp="1"/>
          </p:cNvSpPr>
          <p:nvPr>
            <p:ph type="body" idx="1"/>
          </p:nvPr>
        </p:nvSpPr>
        <p:spPr bwMode="auto">
          <a:xfrm>
            <a:off x="686121" y="4343400"/>
            <a:ext cx="548576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33796" name="灯片编号占位符 3"/>
          <p:cNvSpPr>
            <a:spLocks noGrp="1"/>
          </p:cNvSpPr>
          <p:nvPr>
            <p:ph type="sldNum" sz="quarter" idx="5"/>
          </p:nvPr>
        </p:nvSpPr>
        <p:spPr>
          <a:noFill/>
        </p:spPr>
        <p:txBody>
          <a:bodyPr/>
          <a:lstStyle>
            <a:lvl1pPr eaLnBrk="0" hangingPunct="0">
              <a:defRPr sz="2000" b="1">
                <a:solidFill>
                  <a:schemeClr val="tx1"/>
                </a:solidFill>
                <a:latin typeface="Calibri" pitchFamily="34" charset="0"/>
                <a:ea typeface="宋体" charset="-122"/>
                <a:sym typeface="MS PGothic" pitchFamily="34" charset="-128"/>
              </a:defRPr>
            </a:lvl1pPr>
            <a:lvl2pPr marL="742950" indent="-285750" eaLnBrk="0" hangingPunct="0">
              <a:defRPr sz="2000" b="1">
                <a:solidFill>
                  <a:schemeClr val="tx1"/>
                </a:solidFill>
                <a:latin typeface="Calibri" pitchFamily="34" charset="0"/>
                <a:ea typeface="宋体" charset="-122"/>
                <a:sym typeface="MS PGothic" pitchFamily="34" charset="-128"/>
              </a:defRPr>
            </a:lvl2pPr>
            <a:lvl3pPr marL="1143000" indent="-228600" eaLnBrk="0" hangingPunct="0">
              <a:defRPr sz="2000" b="1">
                <a:solidFill>
                  <a:schemeClr val="tx1"/>
                </a:solidFill>
                <a:latin typeface="Calibri" pitchFamily="34" charset="0"/>
                <a:ea typeface="宋体" charset="-122"/>
                <a:sym typeface="MS PGothic" pitchFamily="34" charset="-128"/>
              </a:defRPr>
            </a:lvl3pPr>
            <a:lvl4pPr marL="1600200" indent="-228600" eaLnBrk="0" hangingPunct="0">
              <a:defRPr sz="2000" b="1">
                <a:solidFill>
                  <a:schemeClr val="tx1"/>
                </a:solidFill>
                <a:latin typeface="Calibri" pitchFamily="34" charset="0"/>
                <a:ea typeface="宋体" charset="-122"/>
                <a:sym typeface="MS PGothic" pitchFamily="34" charset="-128"/>
              </a:defRPr>
            </a:lvl4pPr>
            <a:lvl5pPr marL="2057400" indent="-228600" eaLnBrk="0" hangingPunct="0">
              <a:defRPr sz="2000" b="1">
                <a:solidFill>
                  <a:schemeClr val="tx1"/>
                </a:solidFill>
                <a:latin typeface="Calibri" pitchFamily="34" charset="0"/>
                <a:ea typeface="宋体" charset="-122"/>
                <a:sym typeface="MS PGothic" pitchFamily="34" charset="-128"/>
              </a:defRPr>
            </a:lvl5pPr>
            <a:lvl6pPr marL="25146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6pPr>
            <a:lvl7pPr marL="29718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7pPr>
            <a:lvl8pPr marL="34290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8pPr>
            <a:lvl9pPr marL="38862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9pPr>
          </a:lstStyle>
          <a:p>
            <a:fld id="{9C98FA92-664D-42A9-995E-48277669A8D7}" type="slidenum">
              <a:rPr lang="zh-CN" altLang="en-US" sz="2400" b="0" smtClean="0">
                <a:latin typeface="Arial" charset="0"/>
                <a:sym typeface="Arial" charset="0"/>
              </a:rPr>
              <a:pPr/>
              <a:t>20</a:t>
            </a:fld>
            <a:endParaRPr lang="en-US" altLang="zh-CN" sz="2400" b="0" smtClean="0">
              <a:latin typeface="Arial" charset="0"/>
              <a:sym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5763" y="685800"/>
            <a:ext cx="6086475" cy="3429000"/>
          </a:xfrm>
          <a:ln>
            <a:solidFill>
              <a:srgbClr val="000000"/>
            </a:solidFill>
            <a:miter lim="800000"/>
            <a:headEnd/>
            <a:tailEnd/>
          </a:ln>
        </p:spPr>
      </p:sp>
      <p:sp>
        <p:nvSpPr>
          <p:cNvPr id="34819" name="备注占位符 2"/>
          <p:cNvSpPr>
            <a:spLocks noGrp="1"/>
          </p:cNvSpPr>
          <p:nvPr>
            <p:ph type="body" idx="1"/>
          </p:nvPr>
        </p:nvSpPr>
        <p:spPr bwMode="auto">
          <a:xfrm>
            <a:off x="686121" y="4343400"/>
            <a:ext cx="548576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ndParaRPr>
          </a:p>
        </p:txBody>
      </p:sp>
      <p:sp>
        <p:nvSpPr>
          <p:cNvPr id="34820" name="灯片编号占位符 3"/>
          <p:cNvSpPr>
            <a:spLocks noGrp="1"/>
          </p:cNvSpPr>
          <p:nvPr>
            <p:ph type="sldNum" sz="quarter" idx="5"/>
          </p:nvPr>
        </p:nvSpPr>
        <p:spPr>
          <a:noFill/>
        </p:spPr>
        <p:txBody>
          <a:bodyPr/>
          <a:lstStyle>
            <a:lvl1pPr eaLnBrk="0" hangingPunct="0">
              <a:defRPr sz="2000" b="1">
                <a:solidFill>
                  <a:schemeClr val="tx1"/>
                </a:solidFill>
                <a:latin typeface="Calibri" pitchFamily="34" charset="0"/>
                <a:ea typeface="宋体" charset="-122"/>
                <a:sym typeface="MS PGothic" pitchFamily="34" charset="-128"/>
              </a:defRPr>
            </a:lvl1pPr>
            <a:lvl2pPr marL="742950" indent="-285750" eaLnBrk="0" hangingPunct="0">
              <a:defRPr sz="2000" b="1">
                <a:solidFill>
                  <a:schemeClr val="tx1"/>
                </a:solidFill>
                <a:latin typeface="Calibri" pitchFamily="34" charset="0"/>
                <a:ea typeface="宋体" charset="-122"/>
                <a:sym typeface="MS PGothic" pitchFamily="34" charset="-128"/>
              </a:defRPr>
            </a:lvl2pPr>
            <a:lvl3pPr marL="1143000" indent="-228600" eaLnBrk="0" hangingPunct="0">
              <a:defRPr sz="2000" b="1">
                <a:solidFill>
                  <a:schemeClr val="tx1"/>
                </a:solidFill>
                <a:latin typeface="Calibri" pitchFamily="34" charset="0"/>
                <a:ea typeface="宋体" charset="-122"/>
                <a:sym typeface="MS PGothic" pitchFamily="34" charset="-128"/>
              </a:defRPr>
            </a:lvl3pPr>
            <a:lvl4pPr marL="1600200" indent="-228600" eaLnBrk="0" hangingPunct="0">
              <a:defRPr sz="2000" b="1">
                <a:solidFill>
                  <a:schemeClr val="tx1"/>
                </a:solidFill>
                <a:latin typeface="Calibri" pitchFamily="34" charset="0"/>
                <a:ea typeface="宋体" charset="-122"/>
                <a:sym typeface="MS PGothic" pitchFamily="34" charset="-128"/>
              </a:defRPr>
            </a:lvl4pPr>
            <a:lvl5pPr marL="2057400" indent="-228600" eaLnBrk="0" hangingPunct="0">
              <a:defRPr sz="2000" b="1">
                <a:solidFill>
                  <a:schemeClr val="tx1"/>
                </a:solidFill>
                <a:latin typeface="Calibri" pitchFamily="34" charset="0"/>
                <a:ea typeface="宋体" charset="-122"/>
                <a:sym typeface="MS PGothic" pitchFamily="34" charset="-128"/>
              </a:defRPr>
            </a:lvl5pPr>
            <a:lvl6pPr marL="25146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6pPr>
            <a:lvl7pPr marL="29718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7pPr>
            <a:lvl8pPr marL="34290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8pPr>
            <a:lvl9pPr marL="3886200" indent="-228600" defTabSz="608013" eaLnBrk="0" fontAlgn="base" hangingPunct="0">
              <a:lnSpc>
                <a:spcPct val="150000"/>
              </a:lnSpc>
              <a:spcBef>
                <a:spcPct val="0"/>
              </a:spcBef>
              <a:spcAft>
                <a:spcPct val="0"/>
              </a:spcAft>
              <a:buFont typeface="Arial" charset="0"/>
              <a:defRPr sz="2000" b="1">
                <a:solidFill>
                  <a:schemeClr val="tx1"/>
                </a:solidFill>
                <a:latin typeface="Calibri" pitchFamily="34" charset="0"/>
                <a:ea typeface="宋体" charset="-122"/>
                <a:sym typeface="MS PGothic" pitchFamily="34" charset="-128"/>
              </a:defRPr>
            </a:lvl9pPr>
          </a:lstStyle>
          <a:p>
            <a:fld id="{1271F528-78AB-4520-81C0-9E97B6968655}" type="slidenum">
              <a:rPr lang="zh-CN" altLang="en-US" sz="2400" b="0" smtClean="0">
                <a:latin typeface="Arial" charset="0"/>
                <a:sym typeface="Arial" charset="0"/>
              </a:rPr>
              <a:pPr/>
              <a:t>21</a:t>
            </a:fld>
            <a:endParaRPr lang="en-US" altLang="zh-CN" sz="2400" b="0" smtClean="0">
              <a:latin typeface="Arial" charset="0"/>
              <a:sym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77AA0E8-0C03-46BA-A6E5-474D42BA3A1F}" type="datetimeFigureOut">
              <a:rPr lang="zh-CN" altLang="en-US"/>
              <a:pPr>
                <a:defRPr/>
              </a:pPr>
              <a:t>2014/6/11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EFC0704-7837-4B39-B178-2A011D97456D}"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9F7DFD5-FB70-416C-8CBA-E3FA4ADE39DC}" type="datetimeFigureOut">
              <a:rPr lang="zh-CN" altLang="en-US"/>
              <a:pPr>
                <a:defRPr/>
              </a:pPr>
              <a:t>2014/6/11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84DF8CC-2DE5-4016-9FD9-3148642F4046}"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2172224-6C5C-4588-8533-03F2EB0269A1}" type="datetimeFigureOut">
              <a:rPr lang="zh-CN" altLang="en-US"/>
              <a:pPr>
                <a:defRPr/>
              </a:pPr>
              <a:t>2014/6/11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BDFDD1B-E20C-45BD-A433-7713D9F42AAC}"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pic>
        <p:nvPicPr>
          <p:cNvPr id="3" name="Picture 2" descr="C:\Users\hujuasn\Desktop\图片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6783" y="205979"/>
            <a:ext cx="8230434" cy="857250"/>
          </a:xfrm>
        </p:spPr>
        <p:txBody>
          <a:bodyPr/>
          <a:lstStyle/>
          <a:p>
            <a:r>
              <a:rPr lang="zh-CN" altLang="en-US" smtClean="0"/>
              <a:t>单击此处编辑母版标题样式</a:t>
            </a:r>
            <a:endParaRPr lang="zh-CN" altLang="en-US"/>
          </a:p>
        </p:txBody>
      </p:sp>
      <p:sp>
        <p:nvSpPr>
          <p:cNvPr id="4" name="Fußzeilenplatzhalter 4"/>
          <p:cNvSpPr>
            <a:spLocks noGrp="1" noChangeArrowheads="1"/>
          </p:cNvSpPr>
          <p:nvPr>
            <p:ph type="ftr" sz="quarter" idx="10"/>
          </p:nvPr>
        </p:nvSpPr>
        <p:spPr/>
        <p:txBody>
          <a:bodyPr/>
          <a:lstStyle>
            <a:lvl1pPr>
              <a:defRPr/>
            </a:lvl1pPr>
          </a:lstStyle>
          <a:p>
            <a:pPr>
              <a:defRPr/>
            </a:pPr>
            <a:r>
              <a:rPr lang="zh-CN" altLang="en-US"/>
              <a:t>第</a:t>
            </a:r>
            <a:fld id="{D2627FFE-E896-4514-907C-56067C5E0C59}" type="slidenum">
              <a:rPr lang="zh-CN" altLang="en-US">
                <a:sym typeface="MS PGothic" pitchFamily="34" charset="-128"/>
              </a:rPr>
              <a:pPr>
                <a:defRPr/>
              </a:pPr>
              <a:t>‹#›</a:t>
            </a:fld>
            <a:r>
              <a:rPr lang="zh-CN" altLang="en-US"/>
              <a:t>页</a:t>
            </a:r>
          </a:p>
        </p:txBody>
      </p:sp>
    </p:spTree>
    <p:extLst>
      <p:ext uri="{BB962C8B-B14F-4D97-AF65-F5344CB8AC3E}">
        <p14:creationId xmlns:p14="http://schemas.microsoft.com/office/powerpoint/2010/main" val="1690342104"/>
      </p:ext>
    </p:extLst>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405F02F-816B-4950-A5AE-7D32B6B7674E}" type="datetimeFigureOut">
              <a:rPr lang="zh-CN" altLang="en-US"/>
              <a:pPr>
                <a:defRPr/>
              </a:pPr>
              <a:t>2014/6/11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BA91883-A097-435A-B1D5-E92E64CC3878}"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DC8FED1E-E356-42AE-A0B0-BC74B0CF682D}" type="datetimeFigureOut">
              <a:rPr lang="zh-CN" altLang="en-US"/>
              <a:pPr>
                <a:defRPr/>
              </a:pPr>
              <a:t>2014/6/11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5CD2CD1-0AF7-4C8D-B3B8-23543B816065}"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2B63E251-7D03-4A3D-B453-1398A9AF76D3}" type="datetimeFigureOut">
              <a:rPr lang="zh-CN" altLang="en-US"/>
              <a:pPr>
                <a:defRPr/>
              </a:pPr>
              <a:t>2014/6/11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D8C16F6-554C-42E7-B879-851E330A83AD}"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B464FE3-41D2-4102-8B23-E10B6BF4E3CC}" type="datetimeFigureOut">
              <a:rPr lang="zh-CN" altLang="en-US"/>
              <a:pPr>
                <a:defRPr/>
              </a:pPr>
              <a:t>2014/6/11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45CFF0C-845B-4D4C-B202-599AC96EE2CD}"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3F0B02F-95AF-4447-ACF3-F9A1A3C58E18}" type="datetimeFigureOut">
              <a:rPr lang="zh-CN" altLang="en-US"/>
              <a:pPr>
                <a:defRPr/>
              </a:pPr>
              <a:t>2014/6/11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8B16215-36BD-4FA2-A354-CC5553AE9D5A}"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FA5D55B-C14C-4464-BA2C-D59E7F2F4F9C}" type="datetimeFigureOut">
              <a:rPr lang="zh-CN" altLang="en-US"/>
              <a:pPr>
                <a:defRPr/>
              </a:pPr>
              <a:t>2014/6/11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B53CBE7-026B-4C26-96BA-5E5A6F32B0B8}"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2DE3126-9C72-4973-AD1A-79DAC33DC97C}" type="datetimeFigureOut">
              <a:rPr lang="zh-CN" altLang="en-US"/>
              <a:pPr>
                <a:defRPr/>
              </a:pPr>
              <a:t>2014/6/11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97EED2A-BB6D-473F-A3D1-E994E1B8B693}"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A1E0EEF-4C7F-41E0-91D3-5AE6E8D013FD}" type="datetimeFigureOut">
              <a:rPr lang="zh-CN" altLang="en-US"/>
              <a:pPr>
                <a:defRPr/>
              </a:pPr>
              <a:t>2014/6/11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57D7531-3FED-44AC-8614-1871BC5E0BA1}" type="slidenum">
              <a:rPr lang="zh-CN" altLang="en-US"/>
              <a:pPr>
                <a:defRPr/>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88AA5ADD-1A41-4191-8E36-BD7344AF5B5B}" type="datetimeFigureOut">
              <a:rPr lang="zh-CN" altLang="en-US"/>
              <a:pPr>
                <a:defRPr/>
              </a:pPr>
              <a:t>2014/6/11</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9BB4F30B-21B0-4A15-99AA-2E9C5C27D0B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ctiforum.com/news/guandian/359437.html" TargetMode="Externa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slideLayout" Target="../slideLayouts/slideLayout1.xml"/><Relationship Id="rId16" Type="http://schemas.openxmlformats.org/officeDocument/2006/relationships/image" Target="../media/image19.png"/><Relationship Id="rId1" Type="http://schemas.openxmlformats.org/officeDocument/2006/relationships/audio" Target="../media/audio1.wav"/><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ujuasn\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08403" cy="517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27" descr="e_content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08403" cy="517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Line 29"/>
          <p:cNvSpPr>
            <a:spLocks noChangeShapeType="1"/>
          </p:cNvSpPr>
          <p:nvPr/>
        </p:nvSpPr>
        <p:spPr bwMode="auto">
          <a:xfrm flipV="1">
            <a:off x="5597077" y="-182166"/>
            <a:ext cx="46513" cy="4555332"/>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lIns="68653" tIns="34327" rIns="68653" bIns="34327"/>
          <a:lstStyle/>
          <a:p>
            <a:endParaRPr lang="zh-CN" altLang="en-US"/>
          </a:p>
        </p:txBody>
      </p:sp>
      <p:sp>
        <p:nvSpPr>
          <p:cNvPr id="8197" name="Line 33"/>
          <p:cNvSpPr>
            <a:spLocks noChangeShapeType="1"/>
          </p:cNvSpPr>
          <p:nvPr/>
        </p:nvSpPr>
        <p:spPr bwMode="auto">
          <a:xfrm>
            <a:off x="-135961" y="2670572"/>
            <a:ext cx="9576929" cy="46434"/>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lIns="68653" tIns="34327" rIns="68653" bIns="34327"/>
          <a:lstStyle/>
          <a:p>
            <a:endParaRPr lang="zh-CN" altLang="en-US"/>
          </a:p>
        </p:txBody>
      </p:sp>
      <p:pic>
        <p:nvPicPr>
          <p:cNvPr id="15" name="Picture 7" descr="me_03"/>
          <p:cNvPicPr>
            <a:picLocks noChangeAspect="1" noChangeArrowheads="1"/>
          </p:cNvPicPr>
          <p:nvPr/>
        </p:nvPicPr>
        <p:blipFill>
          <a:blip r:embed="rId4">
            <a:extLst>
              <a:ext uri="{28A0092B-C50C-407E-A947-70E740481C1C}">
                <a14:useLocalDpi xmlns:a14="http://schemas.microsoft.com/office/drawing/2010/main" val="0"/>
              </a:ext>
            </a:extLst>
          </a:blip>
          <a:srcRect r="3021"/>
          <a:stretch>
            <a:fillRect/>
          </a:stretch>
        </p:blipFill>
        <p:spPr bwMode="auto">
          <a:xfrm>
            <a:off x="-16697" y="0"/>
            <a:ext cx="8930516" cy="517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중문_master02_왼쪽바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371667" cy="517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8" descr="bar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458" y="910988"/>
            <a:ext cx="6818362" cy="282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AutoShape 19"/>
          <p:cNvSpPr>
            <a:spLocks noChangeArrowheads="1"/>
          </p:cNvSpPr>
          <p:nvPr/>
        </p:nvSpPr>
        <p:spPr bwMode="auto">
          <a:xfrm>
            <a:off x="2851526" y="1329346"/>
            <a:ext cx="4375378" cy="1819149"/>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pitchFamily="2"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pitchFamily="2"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pitchFamily="2"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pitchFamily="2"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pitchFamily="2" charset="-122"/>
                <a:sym typeface="MS PGothic" pitchFamily="34" charset="-128"/>
              </a:defRPr>
            </a:lvl5pPr>
            <a:lvl6pPr marL="25146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6pPr>
            <a:lvl7pPr marL="29718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7pPr>
            <a:lvl8pPr marL="34290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8pPr>
            <a:lvl9pPr marL="38862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9pPr>
          </a:lstStyle>
          <a:p>
            <a:pPr eaLnBrk="1" latinLnBrk="1" hangingPunct="1">
              <a:spcBef>
                <a:spcPct val="0"/>
              </a:spcBef>
              <a:buFont typeface="Arial" pitchFamily="34" charset="0"/>
              <a:buNone/>
            </a:pPr>
            <a:endParaRPr kumimoji="1" lang="ko-KR" altLang="en-US" sz="2300" i="1">
              <a:solidFill>
                <a:srgbClr val="C0C0C0"/>
              </a:solidFill>
              <a:latin typeface="HY견고딕"/>
            </a:endParaRPr>
          </a:p>
        </p:txBody>
      </p:sp>
      <p:sp>
        <p:nvSpPr>
          <p:cNvPr id="8206" name="AutoShape 20"/>
          <p:cNvSpPr>
            <a:spLocks noChangeArrowheads="1"/>
          </p:cNvSpPr>
          <p:nvPr/>
        </p:nvSpPr>
        <p:spPr bwMode="auto">
          <a:xfrm>
            <a:off x="2448944" y="1381052"/>
            <a:ext cx="616638" cy="1814448"/>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pitchFamily="2"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pitchFamily="2"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pitchFamily="2"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pitchFamily="2"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pitchFamily="2" charset="-122"/>
                <a:sym typeface="MS PGothic" pitchFamily="34" charset="-128"/>
              </a:defRPr>
            </a:lvl5pPr>
            <a:lvl6pPr marL="25146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6pPr>
            <a:lvl7pPr marL="29718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7pPr>
            <a:lvl8pPr marL="34290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8pPr>
            <a:lvl9pPr marL="3886200" indent="-228600" defTabSz="608013" eaLnBrk="0" fontAlgn="base" hangingPunct="0">
              <a:spcBef>
                <a:spcPct val="20000"/>
              </a:spcBef>
              <a:spcAft>
                <a:spcPct val="0"/>
              </a:spcAft>
              <a:buFont typeface="Arial" pitchFamily="34" charset="0"/>
              <a:buChar char="»"/>
              <a:defRPr sz="2700">
                <a:solidFill>
                  <a:schemeClr val="tx1"/>
                </a:solidFill>
                <a:latin typeface="Calibri" pitchFamily="34" charset="0"/>
                <a:ea typeface="宋体" pitchFamily="2" charset="-122"/>
                <a:sym typeface="MS PGothic" pitchFamily="34" charset="-128"/>
              </a:defRPr>
            </a:lvl9pPr>
          </a:lstStyle>
          <a:p>
            <a:pPr algn="ctr" eaLnBrk="1" latinLnBrk="1" hangingPunct="1">
              <a:spcBef>
                <a:spcPct val="0"/>
              </a:spcBef>
              <a:buFont typeface="Arial" pitchFamily="34" charset="0"/>
              <a:buNone/>
            </a:pPr>
            <a:endParaRPr kumimoji="1" lang="en-US" altLang="ko-KR" sz="2500" i="1">
              <a:solidFill>
                <a:srgbClr val="C0C0C0"/>
              </a:solidFill>
            </a:endParaRPr>
          </a:p>
        </p:txBody>
      </p:sp>
      <p:sp>
        <p:nvSpPr>
          <p:cNvPr id="8201"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pitchFamily="2"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pitchFamily="2"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pitchFamily="2"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pitchFamily="2"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pitchFamily="2" charset="-122"/>
                <a:sym typeface="MS PGothic" pitchFamily="34" charset="-128"/>
              </a:defRPr>
            </a:lvl5pPr>
            <a:lvl6pPr marL="1887962" indent="-171633" defTabSz="456496"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MS PGothic" pitchFamily="34" charset="-128"/>
              </a:defRPr>
            </a:lvl6pPr>
            <a:lvl7pPr marL="2231227" indent="-171633" defTabSz="456496"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MS PGothic" pitchFamily="34" charset="-128"/>
              </a:defRPr>
            </a:lvl7pPr>
            <a:lvl8pPr marL="2574493" indent="-171633" defTabSz="456496"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MS PGothic" pitchFamily="34" charset="-128"/>
              </a:defRPr>
            </a:lvl8pPr>
            <a:lvl9pPr marL="2917759" indent="-171633" defTabSz="456496"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6BE51481-F5D6-40C8-B4F2-D2D0AA9DB336}" type="slidenum">
              <a:rPr lang="zh-CN" altLang="en-US" sz="1200">
                <a:solidFill>
                  <a:srgbClr val="898989"/>
                </a:solidFill>
              </a:rPr>
              <a:pPr>
                <a:spcBef>
                  <a:spcPct val="0"/>
                </a:spcBef>
                <a:buFontTx/>
                <a:buNone/>
              </a:pPr>
              <a:t>1</a:t>
            </a:fld>
            <a:r>
              <a:rPr lang="zh-CN" altLang="en-US" sz="1200">
                <a:solidFill>
                  <a:srgbClr val="898989"/>
                </a:solidFill>
                <a:sym typeface="Calibri" pitchFamily="34" charset="0"/>
              </a:rPr>
              <a:t>页</a:t>
            </a:r>
          </a:p>
        </p:txBody>
      </p:sp>
      <p:sp>
        <p:nvSpPr>
          <p:cNvPr id="18" name="矩形 17"/>
          <p:cNvSpPr/>
          <p:nvPr/>
        </p:nvSpPr>
        <p:spPr>
          <a:xfrm>
            <a:off x="2886821" y="1511760"/>
            <a:ext cx="4340083" cy="1454319"/>
          </a:xfrm>
          <a:prstGeom prst="rect">
            <a:avLst/>
          </a:prstGeom>
        </p:spPr>
        <p:txBody>
          <a:bodyPr wrap="square" lIns="68653" tIns="34327" rIns="68653" bIns="34327">
            <a:spAutoFit/>
          </a:bodyPr>
          <a:lstStyle/>
          <a:p>
            <a:pPr algn="ctr"/>
            <a:r>
              <a:rPr lang="zh-CN" altLang="en-US" sz="4500" b="1" dirty="0">
                <a:solidFill>
                  <a:srgbClr val="FF0000"/>
                </a:solidFill>
              </a:rPr>
              <a:t>移动</a:t>
            </a:r>
            <a:r>
              <a:rPr lang="zh-CN" altLang="en-US" sz="4500" b="1" dirty="0">
                <a:solidFill>
                  <a:srgbClr val="FF0000"/>
                </a:solidFill>
              </a:rPr>
              <a:t>互联网</a:t>
            </a:r>
            <a:r>
              <a:rPr lang="en-US" altLang="zh-CN" sz="4500" b="1" dirty="0">
                <a:solidFill>
                  <a:srgbClr val="FF0000"/>
                </a:solidFill>
              </a:rPr>
              <a:t>  </a:t>
            </a:r>
            <a:endParaRPr lang="en-US" altLang="zh-CN" sz="4500" b="1" dirty="0">
              <a:solidFill>
                <a:srgbClr val="FF0000"/>
              </a:solidFill>
            </a:endParaRPr>
          </a:p>
          <a:p>
            <a:pPr algn="ctr"/>
            <a:r>
              <a:rPr lang="zh-CN" altLang="en-US" sz="4500" b="1" dirty="0">
                <a:solidFill>
                  <a:srgbClr val="FF0000"/>
                </a:solidFill>
              </a:rPr>
              <a:t>呼叫中心新挑战</a:t>
            </a:r>
          </a:p>
        </p:txBody>
      </p:sp>
    </p:spTree>
    <p:extLst>
      <p:ext uri="{BB962C8B-B14F-4D97-AF65-F5344CB8AC3E}">
        <p14:creationId xmlns:p14="http://schemas.microsoft.com/office/powerpoint/2010/main" val="1610850886"/>
      </p:ext>
    </p:extLst>
  </p:cSld>
  <p:clrMapOvr>
    <a:masterClrMapping/>
  </p:clrMapOvr>
  <mc:AlternateContent xmlns:mc="http://schemas.openxmlformats.org/markup-compatibility/2006">
    <mc:Choice xmlns:p14="http://schemas.microsoft.com/office/powerpoint/2010/main" Requires="p14">
      <p:transition p14:dur="0" advClick="0" advTm="10000"/>
    </mc:Choice>
    <mc:Fallback>
      <p:transition advClick="0" advTm="10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6"/>
          <p:cNvSpPr txBox="1">
            <a:spLocks noChangeArrowheads="1"/>
          </p:cNvSpPr>
          <p:nvPr/>
        </p:nvSpPr>
        <p:spPr bwMode="auto">
          <a:xfrm>
            <a:off x="288620" y="129779"/>
            <a:ext cx="8151720" cy="1103116"/>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微信已经为最具前瞻性品牌的必争之地</a:t>
            </a:r>
          </a:p>
          <a:p>
            <a:pPr>
              <a:buFont typeface="Arial" pitchFamily="34" charset="0"/>
              <a:buNone/>
              <a:defRPr/>
            </a:pPr>
            <a:endPar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endParaRPr>
          </a:p>
        </p:txBody>
      </p:sp>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9" y="672704"/>
            <a:ext cx="9095101" cy="280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91834" y="2834878"/>
            <a:ext cx="9316934" cy="2128838"/>
            <a:chOff x="6" y="4472245"/>
            <a:chExt cx="9316016" cy="1331653"/>
          </a:xfrm>
        </p:grpSpPr>
        <p:sp>
          <p:nvSpPr>
            <p:cNvPr id="7" name="Rectangle 12"/>
            <p:cNvSpPr/>
            <p:nvPr/>
          </p:nvSpPr>
          <p:spPr bwMode="invGray">
            <a:xfrm rot="5400000">
              <a:off x="3992187" y="480064"/>
              <a:ext cx="1331653" cy="9316016"/>
            </a:xfrm>
            <a:prstGeom prst="rect">
              <a:avLst/>
            </a:prstGeom>
            <a:gradFill flip="none" rotWithShape="1">
              <a:gsLst>
                <a:gs pos="0">
                  <a:srgbClr val="000000">
                    <a:alpha val="0"/>
                  </a:srgbClr>
                </a:gs>
                <a:gs pos="27000">
                  <a:srgbClr val="56A4E4">
                    <a:lumMod val="50000"/>
                  </a:srgbClr>
                </a:gs>
                <a:gs pos="100000">
                  <a:srgbClr val="000000">
                    <a:alpha val="0"/>
                  </a:srgbClr>
                </a:gs>
              </a:gsLst>
              <a:lin ang="16200000" scaled="0"/>
              <a:tileRect/>
            </a:gradFill>
            <a:ln>
              <a:gradFill flip="none" rotWithShape="1">
                <a:gsLst>
                  <a:gs pos="0">
                    <a:srgbClr val="FFFFFF">
                      <a:alpha val="0"/>
                    </a:srgbClr>
                  </a:gs>
                  <a:gs pos="50000">
                    <a:srgbClr val="FFFFFF"/>
                  </a:gs>
                  <a:gs pos="100000">
                    <a:srgbClr val="000000">
                      <a:alpha val="0"/>
                    </a:srgbClr>
                  </a:gs>
                </a:gsLst>
                <a:lin ang="16200000" scaled="0"/>
                <a:tileRect/>
              </a:gradFill>
              <a:headEnd type="none" w="med" len="med"/>
              <a:tailEnd type="none" w="med" len="med"/>
            </a:ln>
            <a:effectLst/>
            <a:scene3d>
              <a:camera prst="orthographicFront" fov="0">
                <a:rot lat="0" lon="0" rev="0"/>
              </a:camera>
              <a:lightRig rig="glow" dir="t">
                <a:rot lat="0" lon="0" rev="6360000"/>
              </a:lightRig>
            </a:scene3d>
            <a:sp3d prstMaterial="flat">
              <a:contourClr>
                <a:srgbClr val="DF7525">
                  <a:satMod val="300000"/>
                </a:srgbClr>
              </a:contourClr>
            </a:sp3d>
          </p:spPr>
          <p:txBody>
            <a:bodyPr lIns="91436" tIns="45718" rIns="91436" bIns="45718" anchor="ctr"/>
            <a:lstStyle/>
            <a:p>
              <a:pPr algn="ctr" defTabSz="914022">
                <a:defRPr/>
              </a:pPr>
              <a:endParaRPr lang="en-US" sz="3200" i="1" kern="0" dirty="0">
                <a:gradFill>
                  <a:gsLst>
                    <a:gs pos="0">
                      <a:srgbClr val="FFFFFF"/>
                    </a:gs>
                    <a:gs pos="86000">
                      <a:srgbClr val="FFFFFF"/>
                    </a:gs>
                  </a:gsLst>
                  <a:lin ang="5400000" scaled="0"/>
                </a:gradFill>
                <a:latin typeface="Segoe" pitchFamily="34" charset="0"/>
              </a:endParaRPr>
            </a:p>
          </p:txBody>
        </p:sp>
        <p:sp>
          <p:nvSpPr>
            <p:cNvPr id="8" name="TextBox 7"/>
            <p:cNvSpPr txBox="1"/>
            <p:nvPr/>
          </p:nvSpPr>
          <p:spPr>
            <a:xfrm>
              <a:off x="4801118" y="4550446"/>
              <a:ext cx="3575194" cy="1179719"/>
            </a:xfrm>
            <a:prstGeom prst="rect">
              <a:avLst/>
            </a:prstGeom>
            <a:noFill/>
          </p:spPr>
          <p:txBody>
            <a:bodyPr wrap="none">
              <a:spAutoFit/>
            </a:bodyPr>
            <a:lstStyle/>
            <a:p>
              <a:pPr marL="284139" indent="-284139">
                <a:lnSpc>
                  <a:spcPct val="90000"/>
                </a:lnSpc>
                <a:spcBef>
                  <a:spcPct val="20000"/>
                </a:spcBef>
                <a:buBlip>
                  <a:blip r:embed="rId5"/>
                </a:buBlip>
                <a:defRPr/>
              </a:pPr>
              <a:r>
                <a:rPr lang="zh-CN" alt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精准营销</a:t>
              </a:r>
              <a:endParaRPr lang="en-US" altLang="zh-CN"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284139" indent="-284139">
                <a:lnSpc>
                  <a:spcPct val="90000"/>
                </a:lnSpc>
                <a:spcBef>
                  <a:spcPct val="20000"/>
                </a:spcBef>
                <a:buBlip>
                  <a:blip r:embed="rId5"/>
                </a:buBlip>
                <a:defRPr/>
              </a:pPr>
              <a:r>
                <a:rPr lang="zh-CN" alt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互动服务新平台</a:t>
              </a:r>
              <a:endParaRPr lang="en-US" altLang="zh-CN"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284139" indent="-284139">
                <a:lnSpc>
                  <a:spcPct val="90000"/>
                </a:lnSpc>
                <a:spcBef>
                  <a:spcPct val="20000"/>
                </a:spcBef>
                <a:buBlip>
                  <a:blip r:embed="rId5"/>
                </a:buBlip>
                <a:defRPr/>
              </a:pPr>
              <a:r>
                <a:rPr lang="zh-CN" alt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品牌与客户连接的新通道</a:t>
              </a:r>
              <a:endParaRPr lang="en-US" altLang="zh-CN"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284139" indent="-284139">
                <a:lnSpc>
                  <a:spcPct val="90000"/>
                </a:lnSpc>
                <a:spcBef>
                  <a:spcPct val="20000"/>
                </a:spcBef>
                <a:buBlip>
                  <a:blip r:embed="rId5"/>
                </a:buBlip>
                <a:defRPr/>
              </a:pPr>
              <a:r>
                <a:rPr 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O2O</a:t>
              </a:r>
              <a:r>
                <a:rPr lang="zh-CN" alt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新模式</a:t>
              </a:r>
              <a:endParaRPr lang="en-US" altLang="zh-CN"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marL="284139" indent="-284139">
                <a:lnSpc>
                  <a:spcPct val="90000"/>
                </a:lnSpc>
                <a:spcBef>
                  <a:spcPct val="20000"/>
                </a:spcBef>
                <a:buBlip>
                  <a:blip r:embed="rId5"/>
                </a:buBlip>
                <a:defRPr/>
              </a:pPr>
              <a:r>
                <a:rPr 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CRM</a:t>
              </a:r>
              <a:r>
                <a:rPr lang="zh-CN" alt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利器</a:t>
              </a:r>
              <a:endParaRPr lang="en-US" sz="22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4" name="组合 13"/>
          <p:cNvGrpSpPr/>
          <p:nvPr/>
        </p:nvGrpSpPr>
        <p:grpSpPr>
          <a:xfrm>
            <a:off x="769213" y="3133816"/>
            <a:ext cx="3136581" cy="1516562"/>
            <a:chOff x="207509" y="3159941"/>
            <a:chExt cx="3136581" cy="1516562"/>
          </a:xfrm>
          <a:scene3d>
            <a:camera prst="orthographicFront">
              <a:rot lat="0" lon="0" rev="0"/>
            </a:camera>
            <a:lightRig rig="balanced" dir="t">
              <a:rot lat="0" lon="0" rev="8700000"/>
            </a:lightRig>
          </a:scene3d>
        </p:grpSpPr>
        <p:pic>
          <p:nvPicPr>
            <p:cNvPr id="47108" name="Picture 4"/>
            <p:cNvPicPr preferRelativeResize="0">
              <a:picLocks noChangeArrowheads="1"/>
            </p:cNvPicPr>
            <p:nvPr/>
          </p:nvPicPr>
          <p:blipFill>
            <a:blip r:embed="rId6"/>
            <a:srcRect/>
            <a:stretch>
              <a:fillRect/>
            </a:stretch>
          </p:blipFill>
          <p:spPr bwMode="auto">
            <a:xfrm>
              <a:off x="207509" y="3168366"/>
              <a:ext cx="1049872" cy="1508137"/>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p3d>
              <a:bevelT w="190500" h="38100"/>
            </a:sp3d>
          </p:spPr>
        </p:pic>
        <p:pic>
          <p:nvPicPr>
            <p:cNvPr id="11" name="Picture 27"/>
            <p:cNvPicPr preferRelativeResize="0">
              <a:picLocks noChangeArrowheads="1"/>
            </p:cNvPicPr>
            <p:nvPr/>
          </p:nvPicPr>
          <p:blipFill>
            <a:blip r:embed="rId7"/>
            <a:srcRect/>
            <a:stretch>
              <a:fillRect/>
            </a:stretch>
          </p:blipFill>
          <p:spPr bwMode="auto">
            <a:xfrm>
              <a:off x="1249639" y="3165768"/>
              <a:ext cx="1049872" cy="1497672"/>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p3d>
              <a:bevelT w="190500" h="38100"/>
            </a:sp3d>
          </p:spPr>
        </p:pic>
        <p:pic>
          <p:nvPicPr>
            <p:cNvPr id="12" name="Picture 28"/>
            <p:cNvPicPr preferRelativeResize="0">
              <a:picLocks noChangeArrowheads="1"/>
            </p:cNvPicPr>
            <p:nvPr/>
          </p:nvPicPr>
          <p:blipFill>
            <a:blip r:embed="rId8"/>
            <a:srcRect/>
            <a:stretch>
              <a:fillRect/>
            </a:stretch>
          </p:blipFill>
          <p:spPr bwMode="auto">
            <a:xfrm>
              <a:off x="2294218" y="3159941"/>
              <a:ext cx="1049872" cy="1508137"/>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p3d>
              <a:bevelT w="190500" h="38100"/>
            </a:sp3d>
          </p:spPr>
        </p:pic>
      </p:grpSp>
    </p:spTree>
    <p:extLst>
      <p:ext uri="{BB962C8B-B14F-4D97-AF65-F5344CB8AC3E}">
        <p14:creationId xmlns:p14="http://schemas.microsoft.com/office/powerpoint/2010/main" val="3244491411"/>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7" presetClass="entr" presetSubtype="0" fill="hold" nodeType="withEffect">
                                  <p:stCondLst>
                                    <p:cond delay="0"/>
                                  </p:stCondLst>
                                  <p:childTnLst>
                                    <p:set>
                                      <p:cBhvr>
                                        <p:cTn id="13" dur="1" fill="hold">
                                          <p:stCondLst>
                                            <p:cond delay="0"/>
                                          </p:stCondLst>
                                        </p:cTn>
                                        <p:tgtEl>
                                          <p:spTgt spid="47106"/>
                                        </p:tgtEl>
                                        <p:attrNameLst>
                                          <p:attrName>style.visibility</p:attrName>
                                        </p:attrNameLst>
                                      </p:cBhvr>
                                      <p:to>
                                        <p:strVal val="visible"/>
                                      </p:to>
                                    </p:set>
                                    <p:animEffect transition="in" filter="fade">
                                      <p:cBhvr>
                                        <p:cTn id="14" dur="1000"/>
                                        <p:tgtEl>
                                          <p:spTgt spid="47106"/>
                                        </p:tgtEl>
                                      </p:cBhvr>
                                    </p:animEffect>
                                    <p:anim calcmode="lin" valueType="num">
                                      <p:cBhvr>
                                        <p:cTn id="15" dur="1000" fill="hold"/>
                                        <p:tgtEl>
                                          <p:spTgt spid="47106"/>
                                        </p:tgtEl>
                                        <p:attrNameLst>
                                          <p:attrName>ppt_x</p:attrName>
                                        </p:attrNameLst>
                                      </p:cBhvr>
                                      <p:tavLst>
                                        <p:tav tm="0">
                                          <p:val>
                                            <p:strVal val="#ppt_x"/>
                                          </p:val>
                                        </p:tav>
                                        <p:tav tm="100000">
                                          <p:val>
                                            <p:strVal val="#ppt_x"/>
                                          </p:val>
                                        </p:tav>
                                      </p:tavLst>
                                    </p:anim>
                                    <p:anim calcmode="lin" valueType="num">
                                      <p:cBhvr>
                                        <p:cTn id="16"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E37F22E2-F27F-49DF-AD9E-AD55682CFA91}" type="slidenum">
              <a:rPr lang="zh-CN" altLang="en-US" sz="1200">
                <a:solidFill>
                  <a:srgbClr val="898989"/>
                </a:solidFill>
              </a:rPr>
              <a:pPr>
                <a:spcBef>
                  <a:spcPct val="0"/>
                </a:spcBef>
                <a:buFontTx/>
                <a:buNone/>
              </a:pPr>
              <a:t>11</a:t>
            </a:fld>
            <a:r>
              <a:rPr lang="zh-CN" altLang="en-US" sz="1200">
                <a:solidFill>
                  <a:srgbClr val="898989"/>
                </a:solidFill>
                <a:sym typeface="Calibri" pitchFamily="34" charset="0"/>
              </a:rPr>
              <a:t>页</a:t>
            </a:r>
          </a:p>
        </p:txBody>
      </p:sp>
      <p:sp>
        <p:nvSpPr>
          <p:cNvPr id="14339" name="矩形 3"/>
          <p:cNvSpPr>
            <a:spLocks noChangeArrowheads="1"/>
          </p:cNvSpPr>
          <p:nvPr/>
        </p:nvSpPr>
        <p:spPr bwMode="auto">
          <a:xfrm>
            <a:off x="405497" y="1322373"/>
            <a:ext cx="8294837" cy="233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2100" dirty="0">
                <a:solidFill>
                  <a:schemeClr val="bg1"/>
                </a:solidFill>
                <a:latin typeface="微软雅黑" pitchFamily="34" charset="-122"/>
                <a:ea typeface="微软雅黑" pitchFamily="34" charset="-122"/>
              </a:rPr>
              <a:t>用户使用习惯的改变，将带来行业的变革。</a:t>
            </a:r>
            <a:endParaRPr lang="en-US" altLang="zh-CN" sz="2100" dirty="0">
              <a:solidFill>
                <a:schemeClr val="bg1"/>
              </a:solidFill>
              <a:latin typeface="微软雅黑" pitchFamily="34" charset="-122"/>
              <a:ea typeface="微软雅黑" pitchFamily="34" charset="-122"/>
            </a:endParaRPr>
          </a:p>
          <a:p>
            <a:pPr eaLnBrk="1" hangingPunct="1">
              <a:spcBef>
                <a:spcPct val="0"/>
              </a:spcBef>
              <a:buFont typeface="Arial" charset="0"/>
              <a:buNone/>
            </a:pPr>
            <a:r>
              <a:rPr lang="zh-CN" altLang="en-US" sz="2100" dirty="0">
                <a:solidFill>
                  <a:schemeClr val="bg1"/>
                </a:solidFill>
                <a:latin typeface="微软雅黑" pitchFamily="34" charset="-122"/>
                <a:ea typeface="微软雅黑" pitchFamily="34" charset="-122"/>
              </a:rPr>
              <a:t>诺基亚的没落、柯达的破产给我们的警示。</a:t>
            </a:r>
            <a:endParaRPr lang="en-US" altLang="zh-CN" sz="2100" dirty="0">
              <a:solidFill>
                <a:schemeClr val="bg1"/>
              </a:solidFill>
              <a:latin typeface="微软雅黑" pitchFamily="34" charset="-122"/>
              <a:ea typeface="微软雅黑" pitchFamily="34" charset="-122"/>
            </a:endParaRPr>
          </a:p>
          <a:p>
            <a:pPr eaLnBrk="1" hangingPunct="1">
              <a:spcBef>
                <a:spcPct val="0"/>
              </a:spcBef>
              <a:buFont typeface="Arial" charset="0"/>
              <a:buNone/>
            </a:pPr>
            <a:endParaRPr lang="en-US" altLang="zh-CN" sz="2100" dirty="0">
              <a:solidFill>
                <a:schemeClr val="bg1"/>
              </a:solidFill>
              <a:latin typeface="微软雅黑" pitchFamily="34" charset="-122"/>
              <a:ea typeface="微软雅黑" pitchFamily="34" charset="-122"/>
            </a:endParaRPr>
          </a:p>
          <a:p>
            <a:pPr eaLnBrk="1" hangingPunct="1">
              <a:spcBef>
                <a:spcPct val="0"/>
              </a:spcBef>
              <a:buFont typeface="Arial" charset="0"/>
              <a:buNone/>
            </a:pPr>
            <a:r>
              <a:rPr lang="zh-CN" altLang="en-US" sz="2100" dirty="0">
                <a:solidFill>
                  <a:schemeClr val="bg1"/>
                </a:solidFill>
                <a:latin typeface="微软雅黑" pitchFamily="34" charset="-122"/>
                <a:ea typeface="微软雅黑" pitchFamily="34" charset="-122"/>
              </a:rPr>
              <a:t>传统呼叫中心面临来自互联网的挑战</a:t>
            </a:r>
            <a:endParaRPr lang="en-US" altLang="zh-CN" sz="2100" dirty="0">
              <a:solidFill>
                <a:schemeClr val="bg1"/>
              </a:solidFill>
              <a:latin typeface="微软雅黑" pitchFamily="34" charset="-122"/>
              <a:ea typeface="微软雅黑" pitchFamily="34" charset="-122"/>
            </a:endParaRPr>
          </a:p>
          <a:p>
            <a:pPr eaLnBrk="1" hangingPunct="1">
              <a:spcBef>
                <a:spcPct val="0"/>
              </a:spcBef>
              <a:buFont typeface="Arial" charset="0"/>
              <a:buNone/>
            </a:pPr>
            <a:r>
              <a:rPr lang="zh-CN" altLang="en-US" sz="2100" dirty="0">
                <a:solidFill>
                  <a:schemeClr val="bg1"/>
                </a:solidFill>
                <a:latin typeface="微软雅黑" pitchFamily="34" charset="-122"/>
                <a:ea typeface="微软雅黑" pitchFamily="34" charset="-122"/>
              </a:rPr>
              <a:t>用户会更加习惯使用其最便利的通讯工具联络企业</a:t>
            </a:r>
            <a:endParaRPr lang="en-US" altLang="zh-CN" sz="2100" dirty="0">
              <a:solidFill>
                <a:schemeClr val="bg1"/>
              </a:solidFill>
              <a:latin typeface="微软雅黑" pitchFamily="34" charset="-122"/>
              <a:ea typeface="微软雅黑" pitchFamily="34" charset="-122"/>
            </a:endParaRPr>
          </a:p>
          <a:p>
            <a:pPr eaLnBrk="1" hangingPunct="1">
              <a:spcBef>
                <a:spcPct val="0"/>
              </a:spcBef>
              <a:buFont typeface="Arial" charset="0"/>
              <a:buNone/>
            </a:pPr>
            <a:r>
              <a:rPr lang="zh-CN" altLang="en-US" sz="2100" dirty="0">
                <a:solidFill>
                  <a:schemeClr val="bg1"/>
                </a:solidFill>
                <a:latin typeface="微软雅黑" pitchFamily="34" charset="-122"/>
                <a:ea typeface="微软雅黑" pitchFamily="34" charset="-122"/>
              </a:rPr>
              <a:t>这些方式可以是电话，更可以是</a:t>
            </a:r>
            <a:r>
              <a:rPr lang="en-US" altLang="zh-CN" sz="2100" dirty="0">
                <a:solidFill>
                  <a:schemeClr val="bg1"/>
                </a:solidFill>
                <a:latin typeface="微软雅黑" pitchFamily="34" charset="-122"/>
                <a:ea typeface="微软雅黑" pitchFamily="34" charset="-122"/>
              </a:rPr>
              <a:t>Web</a:t>
            </a:r>
            <a:r>
              <a:rPr lang="zh-CN" altLang="en-US" sz="2100" dirty="0">
                <a:solidFill>
                  <a:schemeClr val="bg1"/>
                </a:solidFill>
                <a:latin typeface="微软雅黑" pitchFamily="34" charset="-122"/>
                <a:ea typeface="微软雅黑" pitchFamily="34" charset="-122"/>
              </a:rPr>
              <a:t>在线交流、微信、</a:t>
            </a:r>
            <a:r>
              <a:rPr lang="en-US" altLang="zh-CN" sz="2100" dirty="0">
                <a:solidFill>
                  <a:schemeClr val="bg1"/>
                </a:solidFill>
                <a:latin typeface="微软雅黑" pitchFamily="34" charset="-122"/>
                <a:ea typeface="微软雅黑" pitchFamily="34" charset="-122"/>
              </a:rPr>
              <a:t>QQ</a:t>
            </a:r>
            <a:r>
              <a:rPr lang="zh-CN" altLang="en-US" sz="2100" dirty="0">
                <a:solidFill>
                  <a:schemeClr val="bg1"/>
                </a:solidFill>
                <a:latin typeface="微软雅黑" pitchFamily="34" charset="-122"/>
                <a:ea typeface="微软雅黑" pitchFamily="34" charset="-122"/>
              </a:rPr>
              <a:t>、</a:t>
            </a:r>
            <a:r>
              <a:rPr lang="en-US" altLang="zh-CN" sz="2100" dirty="0">
                <a:solidFill>
                  <a:schemeClr val="bg1"/>
                </a:solidFill>
                <a:latin typeface="微软雅黑" pitchFamily="34" charset="-122"/>
                <a:ea typeface="微软雅黑" pitchFamily="34" charset="-122"/>
              </a:rPr>
              <a:t>Skype</a:t>
            </a:r>
            <a:r>
              <a:rPr lang="zh-CN" altLang="en-US" sz="2100" dirty="0">
                <a:solidFill>
                  <a:schemeClr val="bg1"/>
                </a:solidFill>
                <a:latin typeface="微软雅黑" pitchFamily="34" charset="-122"/>
                <a:ea typeface="微软雅黑" pitchFamily="34" charset="-122"/>
              </a:rPr>
              <a:t>或者社交媒体、微博平台，以及将来的</a:t>
            </a:r>
            <a:r>
              <a:rPr lang="en-US" altLang="zh-CN" sz="2100" dirty="0">
                <a:solidFill>
                  <a:schemeClr val="bg1"/>
                </a:solidFill>
                <a:latin typeface="微软雅黑" pitchFamily="34" charset="-122"/>
                <a:ea typeface="微软雅黑" pitchFamily="34" charset="-122"/>
              </a:rPr>
              <a:t>XX</a:t>
            </a:r>
            <a:r>
              <a:rPr lang="zh-CN" altLang="en-US" sz="2100" dirty="0">
                <a:solidFill>
                  <a:schemeClr val="bg1"/>
                </a:solidFill>
                <a:latin typeface="微软雅黑" pitchFamily="34" charset="-122"/>
                <a:ea typeface="微软雅黑" pitchFamily="34" charset="-122"/>
              </a:rPr>
              <a:t>信。</a:t>
            </a:r>
            <a:endParaRPr lang="en-US" altLang="zh-CN" sz="2100" dirty="0">
              <a:solidFill>
                <a:schemeClr val="bg1"/>
              </a:solidFill>
              <a:latin typeface="微软雅黑" pitchFamily="34" charset="-122"/>
              <a:ea typeface="微软雅黑" pitchFamily="34" charset="-122"/>
            </a:endParaRPr>
          </a:p>
        </p:txBody>
      </p:sp>
      <p:sp>
        <p:nvSpPr>
          <p:cNvPr id="5" name="TextBox 6"/>
          <p:cNvSpPr txBox="1">
            <a:spLocks noChangeArrowheads="1"/>
          </p:cNvSpPr>
          <p:nvPr/>
        </p:nvSpPr>
        <p:spPr bwMode="auto">
          <a:xfrm>
            <a:off x="288620" y="129778"/>
            <a:ext cx="6069364" cy="610674"/>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互联网时代谁革谁的命</a:t>
            </a:r>
          </a:p>
        </p:txBody>
      </p:sp>
      <p:pic>
        <p:nvPicPr>
          <p:cNvPr id="14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38" y="129778"/>
            <a:ext cx="182474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84" y="1432323"/>
            <a:ext cx="2642899" cy="135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43" name="TextBox 5"/>
          <p:cNvSpPr txBox="1">
            <a:spLocks noChangeArrowheads="1"/>
          </p:cNvSpPr>
          <p:nvPr/>
        </p:nvSpPr>
        <p:spPr bwMode="auto">
          <a:xfrm>
            <a:off x="8199426" y="1535907"/>
            <a:ext cx="646799" cy="30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en-US" altLang="zh-CN" sz="1500"/>
              <a:t>NOKIA</a:t>
            </a:r>
            <a:endParaRPr lang="zh-CN" altLang="en-US" sz="1500"/>
          </a:p>
        </p:txBody>
      </p:sp>
    </p:spTree>
    <p:extLst>
      <p:ext uri="{BB962C8B-B14F-4D97-AF65-F5344CB8AC3E}">
        <p14:creationId xmlns:p14="http://schemas.microsoft.com/office/powerpoint/2010/main" val="2930618395"/>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pPr>
              <a:defRPr/>
            </a:pPr>
            <a:r>
              <a:rPr lang="zh-CN" altLang="en-US" smtClean="0">
                <a:solidFill>
                  <a:schemeClr val="accent5">
                    <a:lumMod val="40000"/>
                    <a:lumOff val="60000"/>
                  </a:schemeClr>
                </a:solidFill>
              </a:rPr>
              <a:t>第</a:t>
            </a:r>
            <a:fld id="{4AA0A1F8-B28D-4D1D-BC9A-DE7A994777C9}" type="slidenum">
              <a:rPr lang="zh-CN" altLang="en-US" smtClean="0">
                <a:solidFill>
                  <a:schemeClr val="accent5">
                    <a:lumMod val="40000"/>
                    <a:lumOff val="60000"/>
                  </a:schemeClr>
                </a:solidFill>
                <a:sym typeface="MS PGothic" pitchFamily="34" charset="-128"/>
              </a:rPr>
              <a:pPr>
                <a:defRPr/>
              </a:pPr>
              <a:t>12</a:t>
            </a:fld>
            <a:r>
              <a:rPr lang="zh-CN" altLang="en-US" smtClean="0">
                <a:solidFill>
                  <a:schemeClr val="accent5">
                    <a:lumMod val="40000"/>
                    <a:lumOff val="60000"/>
                  </a:schemeClr>
                </a:solidFill>
              </a:rPr>
              <a:t>页</a:t>
            </a:r>
            <a:endParaRPr lang="zh-CN" altLang="en-US">
              <a:solidFill>
                <a:schemeClr val="accent5">
                  <a:lumMod val="40000"/>
                  <a:lumOff val="60000"/>
                </a:schemeClr>
              </a:solidFill>
            </a:endParaRPr>
          </a:p>
        </p:txBody>
      </p:sp>
      <p:sp>
        <p:nvSpPr>
          <p:cNvPr id="15363"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传统呼叫中心的不足</a:t>
            </a:r>
          </a:p>
        </p:txBody>
      </p:sp>
      <p:sp>
        <p:nvSpPr>
          <p:cNvPr id="5" name="矩形 3"/>
          <p:cNvSpPr>
            <a:spLocks noChangeArrowheads="1"/>
          </p:cNvSpPr>
          <p:nvPr/>
        </p:nvSpPr>
        <p:spPr bwMode="auto">
          <a:xfrm>
            <a:off x="230181" y="795338"/>
            <a:ext cx="7278704" cy="256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p>
            <a:pPr marL="214541" indent="-214541">
              <a:buFont typeface="Wingdings" pitchFamily="2" charset="2"/>
              <a:buChar char="n"/>
              <a:defRPr/>
            </a:pPr>
            <a:r>
              <a:rPr lang="zh-CN" altLang="en-US" dirty="0">
                <a:solidFill>
                  <a:schemeClr val="accent5">
                    <a:lumMod val="40000"/>
                    <a:lumOff val="60000"/>
                  </a:schemeClr>
                </a:solidFill>
                <a:latin typeface="微软雅黑" pitchFamily="34" charset="-122"/>
                <a:ea typeface="微软雅黑" pitchFamily="34" charset="-122"/>
              </a:rPr>
              <a:t>语音导航，一要等二要记，客户体验差</a:t>
            </a:r>
          </a:p>
          <a:p>
            <a:pPr marL="214541" indent="-214541">
              <a:buFont typeface="Wingdings" pitchFamily="2" charset="2"/>
              <a:buChar char="n"/>
              <a:defRPr/>
            </a:pPr>
            <a:endParaRPr lang="zh-CN" altLang="en-US" dirty="0">
              <a:solidFill>
                <a:schemeClr val="accent5">
                  <a:lumMod val="40000"/>
                  <a:lumOff val="60000"/>
                </a:schemeClr>
              </a:solidFill>
              <a:latin typeface="微软雅黑" pitchFamily="34" charset="-122"/>
              <a:ea typeface="微软雅黑" pitchFamily="34" charset="-122"/>
            </a:endParaRPr>
          </a:p>
          <a:p>
            <a:pPr marL="214541" indent="-214541">
              <a:buFont typeface="Wingdings" pitchFamily="2" charset="2"/>
              <a:buChar char="n"/>
              <a:defRPr/>
            </a:pPr>
            <a:r>
              <a:rPr lang="zh-CN" altLang="en-US" dirty="0">
                <a:solidFill>
                  <a:schemeClr val="accent5">
                    <a:lumMod val="40000"/>
                    <a:lumOff val="60000"/>
                  </a:schemeClr>
                </a:solidFill>
                <a:latin typeface="微软雅黑" pitchFamily="34" charset="-122"/>
                <a:ea typeface="微软雅黑" pitchFamily="34" charset="-122"/>
              </a:rPr>
              <a:t>缺乏可视化手段，截图示意，视频、远程协助，无法支持复杂业务</a:t>
            </a:r>
            <a:r>
              <a:rPr lang="en-US" altLang="zh-CN" dirty="0">
                <a:solidFill>
                  <a:schemeClr val="accent5">
                    <a:lumMod val="40000"/>
                    <a:lumOff val="60000"/>
                  </a:schemeClr>
                </a:solidFill>
                <a:latin typeface="微软雅黑" pitchFamily="34" charset="-122"/>
                <a:ea typeface="微软雅黑" pitchFamily="34" charset="-122"/>
              </a:rPr>
              <a:t>,</a:t>
            </a:r>
            <a:r>
              <a:rPr lang="zh-CN" altLang="en-US" dirty="0">
                <a:solidFill>
                  <a:schemeClr val="accent5">
                    <a:lumMod val="40000"/>
                    <a:lumOff val="60000"/>
                  </a:schemeClr>
                </a:solidFill>
                <a:latin typeface="微软雅黑" pitchFamily="34" charset="-122"/>
                <a:ea typeface="微软雅黑" pitchFamily="34" charset="-122"/>
              </a:rPr>
              <a:t>不利做统计分析、数据挖掘</a:t>
            </a:r>
          </a:p>
          <a:p>
            <a:pPr marL="214541" indent="-214541">
              <a:buFont typeface="Wingdings" pitchFamily="2" charset="2"/>
              <a:buChar char="n"/>
              <a:defRPr/>
            </a:pPr>
            <a:endParaRPr lang="zh-CN" altLang="en-US" dirty="0">
              <a:solidFill>
                <a:schemeClr val="accent5">
                  <a:lumMod val="40000"/>
                  <a:lumOff val="60000"/>
                </a:schemeClr>
              </a:solidFill>
              <a:latin typeface="微软雅黑" pitchFamily="34" charset="-122"/>
              <a:ea typeface="微软雅黑" pitchFamily="34" charset="-122"/>
            </a:endParaRPr>
          </a:p>
          <a:p>
            <a:pPr marL="214541" indent="-214541">
              <a:buFont typeface="Wingdings" pitchFamily="2" charset="2"/>
              <a:buChar char="n"/>
              <a:defRPr/>
            </a:pPr>
            <a:r>
              <a:rPr lang="zh-CN" altLang="en-US" dirty="0">
                <a:solidFill>
                  <a:schemeClr val="accent5">
                    <a:lumMod val="40000"/>
                    <a:lumOff val="60000"/>
                  </a:schemeClr>
                </a:solidFill>
                <a:latin typeface="微软雅黑" pitchFamily="34" charset="-122"/>
                <a:ea typeface="微软雅黑" pitchFamily="34" charset="-122"/>
              </a:rPr>
              <a:t>需要大量人工服务，无法与知识库、</a:t>
            </a:r>
            <a:r>
              <a:rPr lang="en-US" altLang="zh-CN" dirty="0">
                <a:solidFill>
                  <a:schemeClr val="accent5">
                    <a:lumMod val="40000"/>
                    <a:lumOff val="60000"/>
                  </a:schemeClr>
                </a:solidFill>
                <a:latin typeface="微软雅黑" pitchFamily="34" charset="-122"/>
                <a:ea typeface="微软雅黑" pitchFamily="34" charset="-122"/>
              </a:rPr>
              <a:t>IT</a:t>
            </a:r>
            <a:r>
              <a:rPr lang="zh-CN" altLang="en-US" dirty="0">
                <a:solidFill>
                  <a:schemeClr val="accent5">
                    <a:lumMod val="40000"/>
                    <a:lumOff val="60000"/>
                  </a:schemeClr>
                </a:solidFill>
                <a:latin typeface="微软雅黑" pitchFamily="34" charset="-122"/>
                <a:ea typeface="微软雅黑" pitchFamily="34" charset="-122"/>
              </a:rPr>
              <a:t>系统整合</a:t>
            </a:r>
            <a:endParaRPr lang="en-US" altLang="zh-CN" dirty="0">
              <a:solidFill>
                <a:schemeClr val="accent5">
                  <a:lumMod val="40000"/>
                  <a:lumOff val="60000"/>
                </a:schemeClr>
              </a:solidFill>
              <a:latin typeface="微软雅黑" pitchFamily="34" charset="-122"/>
              <a:ea typeface="微软雅黑" pitchFamily="34" charset="-122"/>
            </a:endParaRPr>
          </a:p>
          <a:p>
            <a:pPr marL="214541" indent="-214541">
              <a:buFont typeface="Wingdings" pitchFamily="2" charset="2"/>
              <a:buChar char="n"/>
              <a:defRPr/>
            </a:pPr>
            <a:endParaRPr lang="en-US" altLang="zh-CN" dirty="0">
              <a:solidFill>
                <a:schemeClr val="accent5">
                  <a:lumMod val="40000"/>
                  <a:lumOff val="60000"/>
                </a:schemeClr>
              </a:solidFill>
              <a:latin typeface="微软雅黑" pitchFamily="34" charset="-122"/>
              <a:ea typeface="微软雅黑" pitchFamily="34" charset="-122"/>
            </a:endParaRPr>
          </a:p>
          <a:p>
            <a:pPr marL="214541" indent="-214541">
              <a:buFont typeface="Wingdings" pitchFamily="2" charset="2"/>
              <a:buChar char="n"/>
              <a:defRPr/>
            </a:pPr>
            <a:r>
              <a:rPr lang="zh-CN" altLang="en-US" dirty="0">
                <a:solidFill>
                  <a:schemeClr val="accent5">
                    <a:lumMod val="40000"/>
                    <a:lumOff val="60000"/>
                  </a:schemeClr>
                </a:solidFill>
                <a:latin typeface="微软雅黑" pitchFamily="34" charset="-122"/>
                <a:ea typeface="微软雅黑" pitchFamily="34" charset="-122"/>
              </a:rPr>
              <a:t>基于</a:t>
            </a:r>
            <a:r>
              <a:rPr lang="en-US" altLang="zh-CN" dirty="0">
                <a:solidFill>
                  <a:schemeClr val="accent5">
                    <a:lumMod val="40000"/>
                    <a:lumOff val="60000"/>
                  </a:schemeClr>
                </a:solidFill>
                <a:latin typeface="微软雅黑" pitchFamily="34" charset="-122"/>
                <a:ea typeface="微软雅黑" pitchFamily="34" charset="-122"/>
              </a:rPr>
              <a:t>WEB</a:t>
            </a:r>
            <a:r>
              <a:rPr lang="zh-CN" altLang="en-US" dirty="0">
                <a:solidFill>
                  <a:schemeClr val="accent5">
                    <a:lumMod val="40000"/>
                    <a:lumOff val="60000"/>
                  </a:schemeClr>
                </a:solidFill>
                <a:latin typeface="微软雅黑" pitchFamily="34" charset="-122"/>
                <a:ea typeface="微软雅黑" pitchFamily="34" charset="-122"/>
              </a:rPr>
              <a:t>的在线客服无法记录访客信息，无法找回客户、通知客户</a:t>
            </a:r>
          </a:p>
          <a:p>
            <a:pPr marL="214541" indent="-214541">
              <a:buFont typeface="Wingdings" pitchFamily="2" charset="2"/>
              <a:buChar char="n"/>
              <a:defRPr/>
            </a:pPr>
            <a:endParaRPr lang="en-US" altLang="zh-CN" dirty="0">
              <a:solidFill>
                <a:schemeClr val="accent5">
                  <a:lumMod val="40000"/>
                  <a:lumOff val="60000"/>
                </a:schemeClr>
              </a:solidFill>
              <a:latin typeface="微软雅黑" pitchFamily="34" charset="-122"/>
              <a:ea typeface="微软雅黑" pitchFamily="34" charset="-122"/>
            </a:endParaRPr>
          </a:p>
        </p:txBody>
      </p:sp>
      <p:sp>
        <p:nvSpPr>
          <p:cNvPr id="15365" name="云形标注 5"/>
          <p:cNvSpPr>
            <a:spLocks noChangeArrowheads="1"/>
          </p:cNvSpPr>
          <p:nvPr/>
        </p:nvSpPr>
        <p:spPr bwMode="auto">
          <a:xfrm>
            <a:off x="6858895" y="196453"/>
            <a:ext cx="2130062" cy="1547813"/>
          </a:xfrm>
          <a:prstGeom prst="cloudCallout">
            <a:avLst>
              <a:gd name="adj1" fmla="val -20833"/>
              <a:gd name="adj2" fmla="val 62500"/>
            </a:avLst>
          </a:prstGeom>
          <a:solidFill>
            <a:srgbClr val="66CCFF"/>
          </a:solidFill>
          <a:ln w="9525" algn="ctr">
            <a:solidFill>
              <a:srgbClr val="000000"/>
            </a:solidFill>
            <a:round/>
            <a:headEnd/>
            <a:tailEnd/>
          </a:ln>
        </p:spPr>
        <p:txBody>
          <a:bodyPr lIns="91432" tIns="45716" rIns="91432" bIns="45716">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500">
                <a:solidFill>
                  <a:schemeClr val="accent2"/>
                </a:solidFill>
              </a:rPr>
              <a:t>打银行的电话要找到一个人工服务的入口是需要耐心和智慧</a:t>
            </a:r>
          </a:p>
        </p:txBody>
      </p:sp>
      <p:pic>
        <p:nvPicPr>
          <p:cNvPr id="1536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5" y="2013348"/>
            <a:ext cx="1159250" cy="103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3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9887" y="3589735"/>
            <a:ext cx="422196"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8" name="TextBox 6"/>
          <p:cNvSpPr txBox="1">
            <a:spLocks noChangeArrowheads="1"/>
          </p:cNvSpPr>
          <p:nvPr/>
        </p:nvSpPr>
        <p:spPr bwMode="auto">
          <a:xfrm>
            <a:off x="7662737" y="4114800"/>
            <a:ext cx="1100449" cy="53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1500">
                <a:solidFill>
                  <a:srgbClr val="C00000"/>
                </a:solidFill>
              </a:rPr>
              <a:t>试试找到我</a:t>
            </a:r>
            <a:endParaRPr lang="en-US" altLang="zh-CN" sz="1500">
              <a:solidFill>
                <a:srgbClr val="C00000"/>
              </a:solidFill>
            </a:endParaRPr>
          </a:p>
          <a:p>
            <a:pPr eaLnBrk="1" hangingPunct="1">
              <a:spcBef>
                <a:spcPct val="0"/>
              </a:spcBef>
              <a:buFont typeface="Arial" charset="0"/>
              <a:buNone/>
            </a:pPr>
            <a:r>
              <a:rPr lang="zh-CN" altLang="en-US" sz="1500">
                <a:solidFill>
                  <a:srgbClr val="C00000"/>
                </a:solidFill>
              </a:rPr>
              <a:t>的人工客服</a:t>
            </a:r>
          </a:p>
        </p:txBody>
      </p:sp>
    </p:spTree>
    <p:extLst>
      <p:ext uri="{BB962C8B-B14F-4D97-AF65-F5344CB8AC3E}">
        <p14:creationId xmlns:p14="http://schemas.microsoft.com/office/powerpoint/2010/main" val="3037234768"/>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7E9283A2-811F-4475-A84B-F1FA0447E3E3}" type="slidenum">
              <a:rPr lang="zh-CN" altLang="en-US" sz="1200">
                <a:solidFill>
                  <a:srgbClr val="898989"/>
                </a:solidFill>
              </a:rPr>
              <a:pPr>
                <a:spcBef>
                  <a:spcPct val="0"/>
                </a:spcBef>
                <a:buFontTx/>
                <a:buNone/>
              </a:pPr>
              <a:t>13</a:t>
            </a:fld>
            <a:r>
              <a:rPr lang="zh-CN" altLang="en-US" sz="1200">
                <a:solidFill>
                  <a:srgbClr val="898989"/>
                </a:solidFill>
                <a:sym typeface="Calibri" pitchFamily="34" charset="0"/>
              </a:rPr>
              <a:t>页</a:t>
            </a:r>
          </a:p>
        </p:txBody>
      </p:sp>
      <p:sp>
        <p:nvSpPr>
          <p:cNvPr id="16387" name="Rectangle 2"/>
          <p:cNvSpPr>
            <a:spLocks noChangeArrowheads="1"/>
          </p:cNvSpPr>
          <p:nvPr/>
        </p:nvSpPr>
        <p:spPr bwMode="auto">
          <a:xfrm>
            <a:off x="5964" y="0"/>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联络中心新形态</a:t>
            </a:r>
            <a:r>
              <a:rPr lang="en-US" altLang="zh-CN" sz="3000">
                <a:latin typeface="微软雅黑" pitchFamily="34" charset="-122"/>
                <a:ea typeface="微软雅黑" pitchFamily="34" charset="-122"/>
              </a:rPr>
              <a:t>-</a:t>
            </a:r>
            <a:r>
              <a:rPr lang="zh-CN" altLang="en-US" sz="3000">
                <a:latin typeface="微软雅黑" pitchFamily="34" charset="-122"/>
                <a:ea typeface="微软雅黑" pitchFamily="34" charset="-122"/>
              </a:rPr>
              <a:t>招商银行</a:t>
            </a:r>
          </a:p>
        </p:txBody>
      </p:sp>
      <p:sp>
        <p:nvSpPr>
          <p:cNvPr id="16388" name="页脚占位符 2"/>
          <p:cNvSpPr txBox="1">
            <a:spLocks/>
          </p:cNvSpPr>
          <p:nvPr/>
        </p:nvSpPr>
        <p:spPr bwMode="auto">
          <a:xfrm>
            <a:off x="3124727" y="4767263"/>
            <a:ext cx="2894547"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a:lnSpc>
                <a:spcPct val="100000"/>
              </a:lnSpc>
              <a:spcBef>
                <a:spcPct val="0"/>
              </a:spcBef>
              <a:buFontTx/>
              <a:buNone/>
            </a:pPr>
            <a:r>
              <a:rPr lang="zh-CN" altLang="en-US" sz="1200">
                <a:solidFill>
                  <a:srgbClr val="898989"/>
                </a:solidFill>
                <a:sym typeface="Calibri" pitchFamily="34" charset="0"/>
              </a:rPr>
              <a:t>第</a:t>
            </a:r>
            <a:fld id="{244EDEF9-5B84-45F0-B1A5-DDDCF1F29D04}" type="slidenum">
              <a:rPr lang="zh-CN" altLang="en-US" sz="1200">
                <a:solidFill>
                  <a:srgbClr val="898989"/>
                </a:solidFill>
              </a:rPr>
              <a:pPr algn="ctr">
                <a:lnSpc>
                  <a:spcPct val="100000"/>
                </a:lnSpc>
                <a:spcBef>
                  <a:spcPct val="0"/>
                </a:spcBef>
                <a:buFontTx/>
                <a:buNone/>
              </a:pPr>
              <a:t>13</a:t>
            </a:fld>
            <a:r>
              <a:rPr lang="zh-CN" altLang="en-US" sz="1200">
                <a:solidFill>
                  <a:srgbClr val="898989"/>
                </a:solidFill>
                <a:sym typeface="Calibri" pitchFamily="34" charset="0"/>
              </a:rPr>
              <a:t>页</a:t>
            </a:r>
          </a:p>
        </p:txBody>
      </p:sp>
      <p:pic>
        <p:nvPicPr>
          <p:cNvPr id="1638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9361" y="563166"/>
            <a:ext cx="2221895" cy="3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9494" y="539353"/>
            <a:ext cx="2221896" cy="3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991" y="575073"/>
            <a:ext cx="2202813" cy="391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AutoShape 10"/>
          <p:cNvSpPr>
            <a:spLocks noChangeArrowheads="1"/>
          </p:cNvSpPr>
          <p:nvPr/>
        </p:nvSpPr>
        <p:spPr bwMode="auto">
          <a:xfrm>
            <a:off x="2136026" y="1696641"/>
            <a:ext cx="1432365" cy="826294"/>
          </a:xfrm>
          <a:prstGeom prst="wedgeRoundRectCallout">
            <a:avLst>
              <a:gd name="adj1" fmla="val -78144"/>
              <a:gd name="adj2" fmla="val 95245"/>
              <a:gd name="adj3" fmla="val 16667"/>
            </a:avLst>
          </a:prstGeom>
          <a:solidFill>
            <a:srgbClr val="FFFF99"/>
          </a:solidFill>
          <a:ln w="952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eaLnBrk="1" hangingPunct="1">
              <a:spcBef>
                <a:spcPct val="0"/>
              </a:spcBef>
              <a:buFont typeface="Arial" charset="0"/>
              <a:buNone/>
            </a:pPr>
            <a:r>
              <a:rPr lang="zh-CN" altLang="en-US" sz="1500"/>
              <a:t>交互式</a:t>
            </a:r>
          </a:p>
          <a:p>
            <a:pPr algn="ctr" eaLnBrk="1" hangingPunct="1">
              <a:spcBef>
                <a:spcPct val="0"/>
              </a:spcBef>
              <a:buFont typeface="Arial" charset="0"/>
              <a:buNone/>
            </a:pPr>
            <a:r>
              <a:rPr lang="zh-CN" altLang="en-US" sz="1500"/>
              <a:t>消息导航</a:t>
            </a:r>
          </a:p>
        </p:txBody>
      </p:sp>
      <p:sp>
        <p:nvSpPr>
          <p:cNvPr id="16393" name="AutoShape 11"/>
          <p:cNvSpPr>
            <a:spLocks noChangeArrowheads="1"/>
          </p:cNvSpPr>
          <p:nvPr/>
        </p:nvSpPr>
        <p:spPr bwMode="auto">
          <a:xfrm>
            <a:off x="4179023" y="2936082"/>
            <a:ext cx="1432366" cy="826294"/>
          </a:xfrm>
          <a:prstGeom prst="wedgeRoundRectCallout">
            <a:avLst>
              <a:gd name="adj1" fmla="val -45755"/>
              <a:gd name="adj2" fmla="val 107491"/>
              <a:gd name="adj3" fmla="val 16667"/>
            </a:avLst>
          </a:prstGeom>
          <a:solidFill>
            <a:srgbClr val="FFFF99"/>
          </a:solidFill>
          <a:ln w="952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eaLnBrk="1" hangingPunct="1">
              <a:spcBef>
                <a:spcPct val="0"/>
              </a:spcBef>
              <a:buFont typeface="Arial" charset="0"/>
              <a:buNone/>
            </a:pPr>
            <a:r>
              <a:rPr lang="zh-CN" altLang="en-US" sz="1500"/>
              <a:t>底部</a:t>
            </a:r>
          </a:p>
          <a:p>
            <a:pPr algn="ctr" eaLnBrk="1" hangingPunct="1">
              <a:spcBef>
                <a:spcPct val="0"/>
              </a:spcBef>
              <a:buFont typeface="Arial" charset="0"/>
              <a:buNone/>
            </a:pPr>
            <a:r>
              <a:rPr lang="zh-CN" altLang="en-US" sz="1500"/>
              <a:t>菜单</a:t>
            </a:r>
          </a:p>
        </p:txBody>
      </p:sp>
      <p:sp>
        <p:nvSpPr>
          <p:cNvPr id="16394" name="AutoShape 12"/>
          <p:cNvSpPr>
            <a:spLocks noChangeArrowheads="1"/>
          </p:cNvSpPr>
          <p:nvPr/>
        </p:nvSpPr>
        <p:spPr bwMode="auto">
          <a:xfrm>
            <a:off x="5411025" y="1696641"/>
            <a:ext cx="1432365" cy="826294"/>
          </a:xfrm>
          <a:prstGeom prst="wedgeRoundRectCallout">
            <a:avLst>
              <a:gd name="adj1" fmla="val 61991"/>
              <a:gd name="adj2" fmla="val 200287"/>
              <a:gd name="adj3" fmla="val 16667"/>
            </a:avLst>
          </a:prstGeom>
          <a:solidFill>
            <a:srgbClr val="FFFF99"/>
          </a:solidFill>
          <a:ln w="952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eaLnBrk="1" hangingPunct="1">
              <a:spcBef>
                <a:spcPct val="0"/>
              </a:spcBef>
              <a:buFont typeface="Arial" charset="0"/>
              <a:buNone/>
            </a:pPr>
            <a:r>
              <a:rPr lang="zh-CN" altLang="en-US" sz="1500"/>
              <a:t>人工</a:t>
            </a:r>
          </a:p>
          <a:p>
            <a:pPr algn="ctr" eaLnBrk="1" hangingPunct="1">
              <a:spcBef>
                <a:spcPct val="0"/>
              </a:spcBef>
              <a:buFont typeface="Arial" charset="0"/>
              <a:buNone/>
            </a:pPr>
            <a:r>
              <a:rPr lang="zh-CN" altLang="en-US" sz="1500"/>
              <a:t>服务</a:t>
            </a:r>
          </a:p>
        </p:txBody>
      </p:sp>
    </p:spTree>
    <p:extLst>
      <p:ext uri="{BB962C8B-B14F-4D97-AF65-F5344CB8AC3E}">
        <p14:creationId xmlns:p14="http://schemas.microsoft.com/office/powerpoint/2010/main" val="1380587226"/>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FA0F34D8-DA7A-4F29-A8C1-D8514F4AF85F}" type="slidenum">
              <a:rPr lang="zh-CN" altLang="en-US" sz="1200">
                <a:solidFill>
                  <a:srgbClr val="898989"/>
                </a:solidFill>
              </a:rPr>
              <a:pPr>
                <a:spcBef>
                  <a:spcPct val="0"/>
                </a:spcBef>
                <a:buFontTx/>
                <a:buNone/>
              </a:pPr>
              <a:t>14</a:t>
            </a:fld>
            <a:r>
              <a:rPr lang="zh-CN" altLang="en-US" sz="1200">
                <a:solidFill>
                  <a:srgbClr val="898989"/>
                </a:solidFill>
                <a:sym typeface="Calibri" pitchFamily="34" charset="0"/>
              </a:rPr>
              <a:t>页</a:t>
            </a:r>
          </a:p>
        </p:txBody>
      </p:sp>
      <p:sp>
        <p:nvSpPr>
          <p:cNvPr id="17411"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联络中心新形态</a:t>
            </a:r>
            <a:r>
              <a:rPr lang="en-US" altLang="zh-CN" sz="3000">
                <a:latin typeface="微软雅黑" pitchFamily="34" charset="-122"/>
                <a:ea typeface="微软雅黑" pitchFamily="34" charset="-122"/>
              </a:rPr>
              <a:t>-</a:t>
            </a:r>
            <a:r>
              <a:rPr lang="zh-CN" altLang="en-US" sz="3000">
                <a:latin typeface="微软雅黑" pitchFamily="34" charset="-122"/>
                <a:ea typeface="微软雅黑" pitchFamily="34" charset="-122"/>
              </a:rPr>
              <a:t>中国电信</a:t>
            </a: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05" y="772716"/>
            <a:ext cx="4119392" cy="399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687" y="772716"/>
            <a:ext cx="4366269" cy="328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61731400"/>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A6CEB77C-80EF-48D7-812A-C91BBC718F28}" type="slidenum">
              <a:rPr lang="zh-CN" altLang="en-US" sz="1200">
                <a:solidFill>
                  <a:srgbClr val="898989"/>
                </a:solidFill>
              </a:rPr>
              <a:pPr>
                <a:spcBef>
                  <a:spcPct val="0"/>
                </a:spcBef>
                <a:buFontTx/>
                <a:buNone/>
              </a:pPr>
              <a:t>15</a:t>
            </a:fld>
            <a:r>
              <a:rPr lang="zh-CN" altLang="en-US" sz="1200">
                <a:solidFill>
                  <a:srgbClr val="898989"/>
                </a:solidFill>
                <a:sym typeface="Calibri" pitchFamily="34" charset="0"/>
              </a:rPr>
              <a:t>页</a:t>
            </a:r>
          </a:p>
        </p:txBody>
      </p:sp>
      <p:sp>
        <p:nvSpPr>
          <p:cNvPr id="18435"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联络中心新形态</a:t>
            </a:r>
            <a:r>
              <a:rPr lang="en-US" altLang="zh-CN" sz="3000">
                <a:latin typeface="微软雅黑" pitchFamily="34" charset="-122"/>
                <a:ea typeface="微软雅黑" pitchFamily="34" charset="-122"/>
              </a:rPr>
              <a:t>-</a:t>
            </a:r>
            <a:r>
              <a:rPr lang="zh-CN" altLang="en-US" sz="3000">
                <a:latin typeface="微软雅黑" pitchFamily="34" charset="-122"/>
                <a:ea typeface="微软雅黑" pitchFamily="34" charset="-122"/>
              </a:rPr>
              <a:t>广东联通</a:t>
            </a:r>
          </a:p>
        </p:txBody>
      </p:sp>
      <p:pic>
        <p:nvPicPr>
          <p:cNvPr id="184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558" y="1593056"/>
            <a:ext cx="2620238" cy="18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162" y="1113235"/>
            <a:ext cx="1589794"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4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652" y="772717"/>
            <a:ext cx="1997678" cy="352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43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1335" y="772717"/>
            <a:ext cx="2000063" cy="352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54049524"/>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9DCA154D-3071-4BE5-BD15-0E9DDF01B905}" type="slidenum">
              <a:rPr lang="zh-CN" altLang="en-US" sz="1200">
                <a:solidFill>
                  <a:srgbClr val="898989"/>
                </a:solidFill>
              </a:rPr>
              <a:pPr>
                <a:spcBef>
                  <a:spcPct val="0"/>
                </a:spcBef>
                <a:buFontTx/>
                <a:buNone/>
              </a:pPr>
              <a:t>16</a:t>
            </a:fld>
            <a:r>
              <a:rPr lang="zh-CN" altLang="en-US" sz="1200">
                <a:solidFill>
                  <a:srgbClr val="898989"/>
                </a:solidFill>
                <a:sym typeface="Calibri" pitchFamily="34" charset="0"/>
              </a:rPr>
              <a:t>页</a:t>
            </a:r>
          </a:p>
        </p:txBody>
      </p:sp>
      <p:sp>
        <p:nvSpPr>
          <p:cNvPr id="19459"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证券公司、保险公司、商旅、酒店等等</a:t>
            </a: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075" y="1251348"/>
            <a:ext cx="1861717"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4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75" y="1251348"/>
            <a:ext cx="184502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4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654" y="1251348"/>
            <a:ext cx="1854561"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4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60" y="1251348"/>
            <a:ext cx="1847405"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640388624"/>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4CA49E23-7151-4960-B4D9-0F500908BF53}" type="slidenum">
              <a:rPr lang="zh-CN" altLang="en-US" sz="1200">
                <a:solidFill>
                  <a:srgbClr val="898989"/>
                </a:solidFill>
              </a:rPr>
              <a:pPr>
                <a:spcBef>
                  <a:spcPct val="0"/>
                </a:spcBef>
                <a:buFontTx/>
                <a:buNone/>
              </a:pPr>
              <a:t>17</a:t>
            </a:fld>
            <a:r>
              <a:rPr lang="zh-CN" altLang="en-US" sz="1200">
                <a:solidFill>
                  <a:srgbClr val="898989"/>
                </a:solidFill>
                <a:sym typeface="Calibri" pitchFamily="34" charset="0"/>
              </a:rPr>
              <a:t>页</a:t>
            </a:r>
          </a:p>
        </p:txBody>
      </p:sp>
      <p:sp>
        <p:nvSpPr>
          <p:cNvPr id="20483"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微博客服</a:t>
            </a:r>
            <a:r>
              <a:rPr lang="en-US" altLang="zh-CN" sz="3000">
                <a:latin typeface="微软雅黑" pitchFamily="34" charset="-122"/>
                <a:ea typeface="微软雅黑" pitchFamily="34" charset="-122"/>
              </a:rPr>
              <a:t>-7</a:t>
            </a:r>
            <a:r>
              <a:rPr lang="zh-CN" altLang="en-US" sz="3000">
                <a:latin typeface="微软雅黑" pitchFamily="34" charset="-122"/>
                <a:ea typeface="微软雅黑" pitchFamily="34" charset="-122"/>
              </a:rPr>
              <a:t>天酒店</a:t>
            </a: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50" y="914400"/>
            <a:ext cx="419333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5" name="TextBox 1"/>
          <p:cNvSpPr txBox="1">
            <a:spLocks noChangeArrowheads="1"/>
          </p:cNvSpPr>
          <p:nvPr/>
        </p:nvSpPr>
        <p:spPr bwMode="auto">
          <a:xfrm>
            <a:off x="5455153" y="376238"/>
            <a:ext cx="3533804" cy="307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1500">
                <a:solidFill>
                  <a:schemeClr val="bg1"/>
                </a:solidFill>
              </a:rPr>
              <a:t>微博播报：</a:t>
            </a:r>
            <a:r>
              <a:rPr lang="en-US" altLang="zh-CN" sz="1500">
                <a:solidFill>
                  <a:schemeClr val="bg1"/>
                </a:solidFill>
              </a:rPr>
              <a:t> @</a:t>
            </a:r>
            <a:r>
              <a:rPr lang="zh-CN" altLang="en-US" sz="1500">
                <a:solidFill>
                  <a:schemeClr val="bg1"/>
                </a:solidFill>
              </a:rPr>
              <a:t>天连锁酒店可以以官方身份向关注</a:t>
            </a:r>
            <a:r>
              <a:rPr lang="en-US" altLang="zh-CN" sz="1500">
                <a:solidFill>
                  <a:schemeClr val="bg1"/>
                </a:solidFill>
              </a:rPr>
              <a:t>@</a:t>
            </a:r>
            <a:r>
              <a:rPr lang="zh-CN" altLang="en-US" sz="1500">
                <a:solidFill>
                  <a:schemeClr val="bg1"/>
                </a:solidFill>
              </a:rPr>
              <a:t>天连锁酒店的的所有粉丝发布相关的内容</a:t>
            </a:r>
            <a:endParaRPr lang="en-US" altLang="zh-CN" sz="1500">
              <a:solidFill>
                <a:schemeClr val="bg1"/>
              </a:solidFill>
            </a:endParaRPr>
          </a:p>
          <a:p>
            <a:pPr eaLnBrk="1" hangingPunct="1">
              <a:spcBef>
                <a:spcPct val="0"/>
              </a:spcBef>
              <a:buFont typeface="Arial" charset="0"/>
              <a:buNone/>
            </a:pPr>
            <a:endParaRPr lang="en-US" altLang="zh-CN" sz="1500">
              <a:solidFill>
                <a:schemeClr val="bg1"/>
              </a:solidFill>
            </a:endParaRPr>
          </a:p>
          <a:p>
            <a:pPr eaLnBrk="1" hangingPunct="1">
              <a:spcBef>
                <a:spcPct val="0"/>
              </a:spcBef>
              <a:buFont typeface="Arial" charset="0"/>
              <a:buNone/>
            </a:pPr>
            <a:r>
              <a:rPr lang="zh-CN" altLang="en-US" sz="1500">
                <a:solidFill>
                  <a:schemeClr val="bg1"/>
                </a:solidFill>
              </a:rPr>
              <a:t>微博互动：用户通过</a:t>
            </a:r>
            <a:r>
              <a:rPr lang="en-US" altLang="zh-CN" sz="1500">
                <a:solidFill>
                  <a:schemeClr val="bg1"/>
                </a:solidFill>
              </a:rPr>
              <a:t>@</a:t>
            </a:r>
            <a:r>
              <a:rPr lang="zh-CN" altLang="en-US" sz="1500">
                <a:solidFill>
                  <a:schemeClr val="bg1"/>
                </a:solidFill>
              </a:rPr>
              <a:t>天连锁酒店以及私信等方式向官方微博发出的信息都可以通过互联网客服系统统一分发到客服坐席进行回复</a:t>
            </a:r>
            <a:endParaRPr lang="en-US" altLang="zh-CN" sz="1500">
              <a:solidFill>
                <a:schemeClr val="bg1"/>
              </a:solidFill>
            </a:endParaRPr>
          </a:p>
          <a:p>
            <a:pPr eaLnBrk="1" hangingPunct="1">
              <a:spcBef>
                <a:spcPct val="0"/>
              </a:spcBef>
              <a:buFont typeface="Arial" charset="0"/>
              <a:buNone/>
            </a:pPr>
            <a:endParaRPr lang="en-US" altLang="zh-CN" sz="1500">
              <a:solidFill>
                <a:schemeClr val="bg1"/>
              </a:solidFill>
            </a:endParaRPr>
          </a:p>
          <a:p>
            <a:pPr eaLnBrk="1" hangingPunct="1">
              <a:spcBef>
                <a:spcPct val="0"/>
              </a:spcBef>
              <a:buFont typeface="Arial" charset="0"/>
              <a:buNone/>
            </a:pPr>
            <a:r>
              <a:rPr lang="zh-CN" altLang="en-US" sz="1500">
                <a:solidFill>
                  <a:schemeClr val="bg1"/>
                </a:solidFill>
              </a:rPr>
              <a:t>舆情监控：通过对关键字的检索，可以对移动互联网上用户对</a:t>
            </a:r>
            <a:r>
              <a:rPr lang="en-US" altLang="zh-CN" sz="1500">
                <a:solidFill>
                  <a:schemeClr val="bg1"/>
                </a:solidFill>
              </a:rPr>
              <a:t>@7</a:t>
            </a:r>
            <a:r>
              <a:rPr lang="zh-CN" altLang="en-US" sz="1500">
                <a:solidFill>
                  <a:schemeClr val="bg1"/>
                </a:solidFill>
              </a:rPr>
              <a:t>天连锁酒店的议论进行监控，及时对不利的言论进行引导，对危机进行化解</a:t>
            </a:r>
          </a:p>
        </p:txBody>
      </p:sp>
    </p:spTree>
    <p:extLst>
      <p:ext uri="{BB962C8B-B14F-4D97-AF65-F5344CB8AC3E}">
        <p14:creationId xmlns:p14="http://schemas.microsoft.com/office/powerpoint/2010/main" val="26797444"/>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5CDD3C48-9B4A-4914-BE36-C48CF4874982}" type="slidenum">
              <a:rPr lang="zh-CN" altLang="en-US" sz="1200">
                <a:solidFill>
                  <a:srgbClr val="898989"/>
                </a:solidFill>
              </a:rPr>
              <a:pPr>
                <a:spcBef>
                  <a:spcPct val="0"/>
                </a:spcBef>
                <a:buFontTx/>
                <a:buNone/>
              </a:pPr>
              <a:t>18</a:t>
            </a:fld>
            <a:r>
              <a:rPr lang="zh-CN" altLang="en-US" sz="1200">
                <a:solidFill>
                  <a:srgbClr val="898989"/>
                </a:solidFill>
                <a:sym typeface="Calibri" pitchFamily="34" charset="0"/>
              </a:rPr>
              <a:t>页</a:t>
            </a:r>
          </a:p>
        </p:txBody>
      </p:sp>
      <p:sp>
        <p:nvSpPr>
          <p:cNvPr id="21507"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关于微信</a:t>
            </a:r>
            <a:r>
              <a:rPr lang="en-US" altLang="zh-CN" sz="3000">
                <a:latin typeface="微软雅黑" pitchFamily="34" charset="-122"/>
                <a:ea typeface="微软雅黑" pitchFamily="34" charset="-122"/>
              </a:rPr>
              <a:t>5.0</a:t>
            </a:r>
            <a:endParaRPr lang="zh-CN" altLang="en-US" sz="3000">
              <a:latin typeface="微软雅黑" pitchFamily="34" charset="-122"/>
              <a:ea typeface="微软雅黑" pitchFamily="34" charset="-122"/>
            </a:endParaRPr>
          </a:p>
        </p:txBody>
      </p:sp>
      <p:sp>
        <p:nvSpPr>
          <p:cNvPr id="21508" name="TextBox 4"/>
          <p:cNvSpPr txBox="1">
            <a:spLocks noChangeArrowheads="1"/>
          </p:cNvSpPr>
          <p:nvPr/>
        </p:nvSpPr>
        <p:spPr bwMode="auto">
          <a:xfrm>
            <a:off x="1369155" y="820341"/>
            <a:ext cx="2293083" cy="4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2400"/>
              <a:t>被折叠的订阅号</a:t>
            </a:r>
          </a:p>
        </p:txBody>
      </p:sp>
      <p:sp>
        <p:nvSpPr>
          <p:cNvPr id="21509" name="TextBox 5"/>
          <p:cNvSpPr txBox="1">
            <a:spLocks noChangeArrowheads="1"/>
          </p:cNvSpPr>
          <p:nvPr/>
        </p:nvSpPr>
        <p:spPr bwMode="auto">
          <a:xfrm>
            <a:off x="5153414" y="785812"/>
            <a:ext cx="2293083" cy="4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2400"/>
              <a:t>服务号能干什么</a:t>
            </a:r>
          </a:p>
        </p:txBody>
      </p:sp>
      <p:sp>
        <p:nvSpPr>
          <p:cNvPr id="7" name="圆角矩形 6"/>
          <p:cNvSpPr/>
          <p:nvPr/>
        </p:nvSpPr>
        <p:spPr bwMode="auto">
          <a:xfrm>
            <a:off x="5116335" y="1484193"/>
            <a:ext cx="2378737" cy="2548720"/>
          </a:xfrm>
          <a:prstGeom prst="roundRect">
            <a:avLst/>
          </a:prstGeom>
          <a:solidFill>
            <a:srgbClr val="66CCFF"/>
          </a:solidFill>
          <a:ln w="9525" cap="flat" cmpd="sng" algn="ctr">
            <a:solidFill>
              <a:srgbClr val="000000"/>
            </a:solidFill>
            <a:prstDash val="solid"/>
            <a:round/>
            <a:headEnd type="none" w="med" len="med"/>
            <a:tailEnd type="none" w="med" len="med"/>
          </a:ln>
          <a:effectLst>
            <a:outerShdw blurRad="50800" dist="38100" dir="13500000" algn="br" rotWithShape="0">
              <a:prstClr val="black">
                <a:alpha val="40000"/>
              </a:prstClr>
            </a:outerShdw>
            <a:reflection blurRad="6350" stA="50000" endA="300" endPos="25000" dist="50800" dir="5400000" sy="-100000" algn="bl" rotWithShape="0"/>
          </a:effectLst>
          <a:extLst/>
        </p:spPr>
        <p:txBody>
          <a:bodyPr wrap="none" lIns="91432" tIns="45716" rIns="91432" bIns="45716"/>
          <a:lstStyle/>
          <a:p>
            <a:pPr>
              <a:lnSpc>
                <a:spcPct val="80000"/>
              </a:lnSpc>
              <a:buFont typeface="Arial" pitchFamily="34" charset="0"/>
              <a:buNone/>
              <a:defRPr/>
            </a:pPr>
            <a:r>
              <a:rPr lang="zh-CN" altLang="en-US" dirty="0" smtClean="0"/>
              <a:t>自定义菜单</a:t>
            </a:r>
            <a:endParaRPr lang="en-US" altLang="zh-CN" dirty="0" smtClean="0"/>
          </a:p>
          <a:p>
            <a:pPr>
              <a:lnSpc>
                <a:spcPct val="80000"/>
              </a:lnSpc>
              <a:buFont typeface="Arial" pitchFamily="34" charset="0"/>
              <a:buNone/>
              <a:defRPr/>
            </a:pPr>
            <a:endParaRPr lang="zh-CN" altLang="en-US" dirty="0"/>
          </a:p>
          <a:p>
            <a:pPr>
              <a:lnSpc>
                <a:spcPct val="80000"/>
              </a:lnSpc>
              <a:buFont typeface="Arial" pitchFamily="34" charset="0"/>
              <a:buNone/>
              <a:defRPr/>
            </a:pPr>
            <a:r>
              <a:rPr lang="zh-CN" altLang="en-US" dirty="0" smtClean="0"/>
              <a:t>每月</a:t>
            </a:r>
            <a:r>
              <a:rPr lang="en-US" altLang="zh-CN" dirty="0" smtClean="0"/>
              <a:t>4</a:t>
            </a:r>
            <a:r>
              <a:rPr lang="zh-CN" altLang="en-US" dirty="0" smtClean="0"/>
              <a:t>次</a:t>
            </a:r>
            <a:r>
              <a:rPr lang="zh-CN" altLang="en-US" dirty="0"/>
              <a:t>群发</a:t>
            </a:r>
            <a:endParaRPr lang="en-US" altLang="zh-CN" dirty="0"/>
          </a:p>
          <a:p>
            <a:pPr>
              <a:lnSpc>
                <a:spcPct val="80000"/>
              </a:lnSpc>
              <a:buFont typeface="Arial" pitchFamily="34" charset="0"/>
              <a:buNone/>
              <a:defRPr/>
            </a:pPr>
            <a:endParaRPr lang="en-US" altLang="zh-CN" dirty="0"/>
          </a:p>
          <a:p>
            <a:pPr>
              <a:lnSpc>
                <a:spcPct val="80000"/>
              </a:lnSpc>
              <a:buFont typeface="Arial" pitchFamily="34" charset="0"/>
              <a:buNone/>
              <a:defRPr/>
            </a:pPr>
            <a:r>
              <a:rPr lang="en-US" altLang="zh-CN" dirty="0" smtClean="0"/>
              <a:t>48</a:t>
            </a:r>
            <a:r>
              <a:rPr lang="zh-CN" altLang="en-US" dirty="0" smtClean="0"/>
              <a:t>小时客服</a:t>
            </a:r>
            <a:r>
              <a:rPr lang="zh-CN" altLang="en-US" dirty="0"/>
              <a:t>接口</a:t>
            </a:r>
            <a:endParaRPr lang="en-US" altLang="zh-CN" dirty="0"/>
          </a:p>
          <a:p>
            <a:pPr>
              <a:lnSpc>
                <a:spcPct val="80000"/>
              </a:lnSpc>
              <a:buFont typeface="Arial" pitchFamily="34" charset="0"/>
              <a:buNone/>
              <a:defRPr/>
            </a:pPr>
            <a:endParaRPr lang="en-US" altLang="zh-CN" dirty="0"/>
          </a:p>
          <a:p>
            <a:pPr>
              <a:lnSpc>
                <a:spcPct val="80000"/>
              </a:lnSpc>
              <a:buFont typeface="Arial" pitchFamily="34" charset="0"/>
              <a:buNone/>
              <a:defRPr/>
            </a:pPr>
            <a:r>
              <a:rPr lang="zh-CN" altLang="en-US" dirty="0"/>
              <a:t>模</a:t>
            </a:r>
            <a:r>
              <a:rPr lang="zh-CN" altLang="en-US" dirty="0" smtClean="0"/>
              <a:t>版消息实时发送</a:t>
            </a:r>
            <a:endParaRPr lang="en-US" altLang="zh-CN" dirty="0" smtClean="0"/>
          </a:p>
          <a:p>
            <a:pPr>
              <a:lnSpc>
                <a:spcPct val="80000"/>
              </a:lnSpc>
              <a:buFont typeface="Arial" pitchFamily="34" charset="0"/>
              <a:buNone/>
              <a:defRPr/>
            </a:pPr>
            <a:endParaRPr lang="en-US" altLang="zh-CN" dirty="0" smtClean="0"/>
          </a:p>
          <a:p>
            <a:pPr>
              <a:lnSpc>
                <a:spcPct val="80000"/>
              </a:lnSpc>
              <a:buFont typeface="Arial" pitchFamily="34" charset="0"/>
              <a:buNone/>
              <a:defRPr/>
            </a:pPr>
            <a:r>
              <a:rPr lang="zh-CN" altLang="en-US" dirty="0" smtClean="0"/>
              <a:t>高级分组群发</a:t>
            </a:r>
            <a:endParaRPr lang="en-US" altLang="zh-CN" dirty="0" smtClean="0"/>
          </a:p>
          <a:p>
            <a:pPr>
              <a:lnSpc>
                <a:spcPct val="80000"/>
              </a:lnSpc>
              <a:buFont typeface="Arial" pitchFamily="34" charset="0"/>
              <a:buNone/>
              <a:defRPr/>
            </a:pPr>
            <a:r>
              <a:rPr lang="zh-CN" altLang="en-US" dirty="0" smtClean="0"/>
              <a:t>。。。</a:t>
            </a:r>
            <a:endParaRPr lang="en-US" altLang="zh-CN" dirty="0"/>
          </a:p>
        </p:txBody>
      </p:sp>
      <p:sp>
        <p:nvSpPr>
          <p:cNvPr id="8" name="圆角矩形 7"/>
          <p:cNvSpPr/>
          <p:nvPr/>
        </p:nvSpPr>
        <p:spPr bwMode="auto">
          <a:xfrm>
            <a:off x="1332415" y="1484193"/>
            <a:ext cx="2378737" cy="2548720"/>
          </a:xfrm>
          <a:prstGeom prst="roundRect">
            <a:avLst/>
          </a:prstGeom>
          <a:solidFill>
            <a:schemeClr val="tx2">
              <a:lumMod val="20000"/>
              <a:lumOff val="80000"/>
            </a:schemeClr>
          </a:solidFill>
          <a:ln w="9525" cap="flat" cmpd="sng" algn="ctr">
            <a:solidFill>
              <a:srgbClr val="000000"/>
            </a:solidFill>
            <a:prstDash val="solid"/>
            <a:round/>
            <a:headEnd type="none" w="med" len="med"/>
            <a:tailEnd type="none" w="med" len="med"/>
          </a:ln>
          <a:effectLst>
            <a:outerShdw blurRad="50800" dist="38100" dir="13500000" algn="br" rotWithShape="0">
              <a:prstClr val="black">
                <a:alpha val="40000"/>
              </a:prstClr>
            </a:outerShdw>
            <a:reflection blurRad="6350" stA="50000" endA="300" endPos="25000" dist="50800" dir="5400000" sy="-100000" algn="bl" rotWithShape="0"/>
          </a:effectLst>
          <a:extLst/>
        </p:spPr>
        <p:txBody>
          <a:bodyPr wrap="none" lIns="91432" tIns="45716" rIns="91432" bIns="45716"/>
          <a:lstStyle/>
          <a:p>
            <a:pPr>
              <a:lnSpc>
                <a:spcPct val="80000"/>
              </a:lnSpc>
              <a:buFont typeface="Arial" pitchFamily="34" charset="0"/>
              <a:buNone/>
              <a:defRPr/>
            </a:pPr>
            <a:endParaRPr lang="en-US" altLang="zh-CN" dirty="0"/>
          </a:p>
          <a:p>
            <a:pPr>
              <a:lnSpc>
                <a:spcPct val="80000"/>
              </a:lnSpc>
              <a:buFont typeface="Arial" pitchFamily="34" charset="0"/>
              <a:buNone/>
              <a:defRPr/>
            </a:pPr>
            <a:r>
              <a:rPr lang="zh-CN" altLang="en-US" dirty="0"/>
              <a:t>每天一次群发</a:t>
            </a:r>
            <a:endParaRPr lang="en-US" altLang="zh-CN" dirty="0"/>
          </a:p>
          <a:p>
            <a:pPr>
              <a:lnSpc>
                <a:spcPct val="80000"/>
              </a:lnSpc>
              <a:buFont typeface="Arial" pitchFamily="34" charset="0"/>
              <a:buNone/>
              <a:defRPr/>
            </a:pPr>
            <a:endParaRPr lang="en-US" altLang="zh-CN" dirty="0"/>
          </a:p>
          <a:p>
            <a:pPr>
              <a:lnSpc>
                <a:spcPct val="80000"/>
              </a:lnSpc>
              <a:buFont typeface="Arial" pitchFamily="34" charset="0"/>
              <a:buNone/>
              <a:defRPr/>
            </a:pPr>
            <a:r>
              <a:rPr lang="zh-CN" altLang="en-US" dirty="0"/>
              <a:t>编辑模式</a:t>
            </a:r>
            <a:endParaRPr lang="en-US" altLang="zh-CN" dirty="0"/>
          </a:p>
          <a:p>
            <a:pPr>
              <a:lnSpc>
                <a:spcPct val="80000"/>
              </a:lnSpc>
              <a:buFont typeface="Arial" pitchFamily="34" charset="0"/>
              <a:buNone/>
              <a:defRPr/>
            </a:pPr>
            <a:endParaRPr lang="en-US" altLang="zh-CN" dirty="0"/>
          </a:p>
          <a:p>
            <a:pPr>
              <a:lnSpc>
                <a:spcPct val="80000"/>
              </a:lnSpc>
              <a:buFont typeface="Arial" pitchFamily="34" charset="0"/>
              <a:buNone/>
              <a:defRPr/>
            </a:pPr>
            <a:r>
              <a:rPr lang="zh-CN" altLang="en-US" dirty="0"/>
              <a:t>开发模式</a:t>
            </a:r>
            <a:endParaRPr lang="en-US" altLang="zh-CN" dirty="0"/>
          </a:p>
          <a:p>
            <a:pPr>
              <a:lnSpc>
                <a:spcPct val="80000"/>
              </a:lnSpc>
              <a:buFont typeface="Arial" pitchFamily="34" charset="0"/>
              <a:buNone/>
              <a:defRPr/>
            </a:pPr>
            <a:endParaRPr lang="en-US" altLang="zh-CN" dirty="0"/>
          </a:p>
          <a:p>
            <a:pPr>
              <a:lnSpc>
                <a:spcPct val="80000"/>
              </a:lnSpc>
              <a:buFont typeface="Arial" pitchFamily="34" charset="0"/>
              <a:buNone/>
              <a:defRPr/>
            </a:pPr>
            <a:r>
              <a:rPr lang="en-US" altLang="zh-CN" dirty="0"/>
              <a:t>5</a:t>
            </a:r>
            <a:r>
              <a:rPr lang="zh-CN" altLang="en-US" dirty="0"/>
              <a:t>秒必须响应消息</a:t>
            </a:r>
          </a:p>
        </p:txBody>
      </p:sp>
    </p:spTree>
    <p:extLst>
      <p:ext uri="{BB962C8B-B14F-4D97-AF65-F5344CB8AC3E}">
        <p14:creationId xmlns:p14="http://schemas.microsoft.com/office/powerpoint/2010/main" val="2526651319"/>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6"/>
          <p:cNvSpPr txBox="1">
            <a:spLocks noChangeArrowheads="1"/>
          </p:cNvSpPr>
          <p:nvPr/>
        </p:nvSpPr>
        <p:spPr bwMode="auto">
          <a:xfrm>
            <a:off x="288620" y="129779"/>
            <a:ext cx="6069364" cy="1103116"/>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微信优势于微博</a:t>
            </a:r>
          </a:p>
          <a:p>
            <a:pPr>
              <a:buFont typeface="Arial" pitchFamily="34" charset="0"/>
              <a:buNone/>
              <a:defRPr/>
            </a:pPr>
            <a:endPar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endParaRPr>
          </a:p>
        </p:txBody>
      </p:sp>
      <p:sp>
        <p:nvSpPr>
          <p:cNvPr id="4" name="Rounded Rectangle 84"/>
          <p:cNvSpPr/>
          <p:nvPr/>
        </p:nvSpPr>
        <p:spPr bwMode="auto">
          <a:xfrm>
            <a:off x="1015484" y="933664"/>
            <a:ext cx="3293442" cy="3868784"/>
          </a:xfrm>
          <a:prstGeom prst="roundRect">
            <a:avLst>
              <a:gd name="adj" fmla="val 0"/>
            </a:avLst>
          </a:prstGeom>
          <a:solidFill>
            <a:schemeClr val="accent3"/>
          </a:solidFill>
          <a:ln>
            <a:noFill/>
            <a:headEnd type="none" w="med" len="med"/>
            <a:tailEnd type="none" w="med" len="med"/>
          </a:ln>
          <a:effectLst>
            <a:innerShdw blurRad="127000" dir="11220000">
              <a:prstClr val="black">
                <a:alpha val="50000"/>
              </a:prstClr>
            </a:innerShdw>
            <a:reflection blurRad="6350" stA="50000" endA="300" endPos="38500" dist="50800" dir="5400000" sy="-100000" algn="bl" rotWithShape="0"/>
          </a:effectLst>
          <a:scene3d>
            <a:camera prst="orthographicFront">
              <a:rot lat="0" lon="0" rev="0"/>
            </a:camera>
            <a:lightRig rig="threePt" dir="tl"/>
          </a:scene3d>
          <a:sp3d prstMaterial="matte"/>
        </p:spPr>
        <p:txBody>
          <a:bodyPr lIns="91428" tIns="45714" rIns="91428" bIns="45714" anchor="ctr"/>
          <a:lstStyle/>
          <a:p>
            <a:pPr algn="ctr" defTabSz="914022">
              <a:lnSpc>
                <a:spcPct val="80000"/>
              </a:lnSpc>
              <a:defRPr/>
            </a:pPr>
            <a:r>
              <a:rPr lang="en-US" sz="2400" kern="0" spc="-50" dirty="0">
                <a:gradFill>
                  <a:gsLst>
                    <a:gs pos="0">
                      <a:srgbClr val="000000"/>
                    </a:gs>
                    <a:gs pos="100000">
                      <a:srgbClr val="000000"/>
                    </a:gs>
                  </a:gsLst>
                  <a:lin ang="5400000" scaled="0"/>
                </a:gradFill>
                <a:latin typeface="Segoe UI"/>
                <a:ea typeface="+mn-ea"/>
              </a:rPr>
              <a:t> </a:t>
            </a:r>
          </a:p>
        </p:txBody>
      </p:sp>
      <p:sp>
        <p:nvSpPr>
          <p:cNvPr id="5" name="Rounded Rectangle 89"/>
          <p:cNvSpPr/>
          <p:nvPr/>
        </p:nvSpPr>
        <p:spPr bwMode="auto">
          <a:xfrm>
            <a:off x="4561198" y="933664"/>
            <a:ext cx="3293442" cy="3868784"/>
          </a:xfrm>
          <a:prstGeom prst="roundRect">
            <a:avLst>
              <a:gd name="adj" fmla="val 0"/>
            </a:avLst>
          </a:prstGeom>
          <a:solidFill>
            <a:srgbClr val="00B0F0"/>
          </a:solidFill>
          <a:ln>
            <a:noFill/>
            <a:headEnd type="none" w="med" len="med"/>
            <a:tailEnd type="none" w="med" len="med"/>
          </a:ln>
          <a:effectLst>
            <a:innerShdw blurRad="127000" dir="11220000">
              <a:prstClr val="black">
                <a:alpha val="50000"/>
              </a:prstClr>
            </a:innerShdw>
            <a:reflection blurRad="6350" stA="50000" endA="300" endPos="38500" dist="50800" dir="5400000" sy="-100000" algn="bl" rotWithShape="0"/>
          </a:effectLst>
          <a:scene3d>
            <a:camera prst="orthographicFront">
              <a:rot lat="0" lon="0" rev="0"/>
            </a:camera>
            <a:lightRig rig="threePt" dir="tl"/>
          </a:scene3d>
          <a:sp3d prstMaterial="matte"/>
        </p:spPr>
        <p:txBody>
          <a:bodyPr lIns="91428" tIns="45714" rIns="91428" bIns="45714" anchor="ctr"/>
          <a:lstStyle/>
          <a:p>
            <a:pPr algn="ctr" defTabSz="914022">
              <a:lnSpc>
                <a:spcPct val="80000"/>
              </a:lnSpc>
              <a:defRPr/>
            </a:pPr>
            <a:r>
              <a:rPr lang="en-US" sz="2400" kern="0" spc="-50" dirty="0">
                <a:gradFill>
                  <a:gsLst>
                    <a:gs pos="0">
                      <a:srgbClr val="000000"/>
                    </a:gs>
                    <a:gs pos="100000">
                      <a:srgbClr val="000000"/>
                    </a:gs>
                  </a:gsLst>
                  <a:lin ang="5400000" scaled="0"/>
                </a:gradFill>
                <a:latin typeface="Segoe UI"/>
                <a:ea typeface="+mn-ea"/>
              </a:rPr>
              <a:t> </a:t>
            </a:r>
          </a:p>
        </p:txBody>
      </p:sp>
      <p:cxnSp>
        <p:nvCxnSpPr>
          <p:cNvPr id="7" name="Straight Connector 88"/>
          <p:cNvCxnSpPr/>
          <p:nvPr/>
        </p:nvCxnSpPr>
        <p:spPr>
          <a:xfrm>
            <a:off x="1598597" y="1821587"/>
            <a:ext cx="2026115" cy="2382"/>
          </a:xfrm>
          <a:prstGeom prst="line">
            <a:avLst/>
          </a:prstGeom>
          <a:noFill/>
          <a:ln w="6350" cap="flat" cmpd="sng" algn="ctr">
            <a:gradFill flip="none" rotWithShape="1">
              <a:gsLst>
                <a:gs pos="0">
                  <a:srgbClr val="FFFFFF">
                    <a:alpha val="0"/>
                  </a:srgbClr>
                </a:gs>
                <a:gs pos="50000">
                  <a:srgbClr val="000000"/>
                </a:gs>
                <a:gs pos="100000">
                  <a:srgbClr val="FFFFFF">
                    <a:alpha val="0"/>
                  </a:srgbClr>
                </a:gs>
              </a:gsLst>
              <a:lin ang="10800000" scaled="0"/>
              <a:tileRect/>
            </a:gradFill>
            <a:prstDash val="solid"/>
          </a:ln>
          <a:effectLst>
            <a:outerShdw blurRad="63500" algn="ctr" rotWithShape="0">
              <a:srgbClr val="000000">
                <a:alpha val="40000"/>
              </a:srgbClr>
            </a:outerShdw>
          </a:effectLst>
        </p:spPr>
      </p:cxnSp>
      <p:cxnSp>
        <p:nvCxnSpPr>
          <p:cNvPr id="8" name="Straight Connector 93"/>
          <p:cNvCxnSpPr/>
          <p:nvPr/>
        </p:nvCxnSpPr>
        <p:spPr>
          <a:xfrm>
            <a:off x="5194861" y="1819205"/>
            <a:ext cx="2026115" cy="2382"/>
          </a:xfrm>
          <a:prstGeom prst="line">
            <a:avLst/>
          </a:prstGeom>
          <a:noFill/>
          <a:ln w="6350" cap="flat" cmpd="sng" algn="ctr">
            <a:gradFill flip="none" rotWithShape="1">
              <a:gsLst>
                <a:gs pos="0">
                  <a:srgbClr val="FFFFFF">
                    <a:alpha val="0"/>
                  </a:srgbClr>
                </a:gs>
                <a:gs pos="50000">
                  <a:srgbClr val="000000"/>
                </a:gs>
                <a:gs pos="100000">
                  <a:srgbClr val="FFFFFF">
                    <a:alpha val="0"/>
                  </a:srgbClr>
                </a:gs>
              </a:gsLst>
              <a:lin ang="10800000" scaled="0"/>
              <a:tileRect/>
            </a:gradFill>
            <a:prstDash val="solid"/>
          </a:ln>
          <a:effectLst>
            <a:outerShdw blurRad="63500" algn="ctr" rotWithShape="0">
              <a:srgbClr val="000000">
                <a:alpha val="40000"/>
              </a:srgbClr>
            </a:outerShdw>
          </a:effectLst>
        </p:spPr>
      </p:cxnSp>
      <p:sp>
        <p:nvSpPr>
          <p:cNvPr id="10" name="矩形 9"/>
          <p:cNvSpPr>
            <a:spLocks noChangeArrowheads="1"/>
          </p:cNvSpPr>
          <p:nvPr/>
        </p:nvSpPr>
        <p:spPr bwMode="auto">
          <a:xfrm>
            <a:off x="1783003" y="1215629"/>
            <a:ext cx="1396520" cy="32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1500">
                <a:latin typeface="微软雅黑" pitchFamily="34" charset="-122"/>
                <a:ea typeface="微软雅黑" pitchFamily="34" charset="-122"/>
              </a:rPr>
              <a:t>微信 公众平台</a:t>
            </a:r>
            <a:endParaRPr lang="zh-CN" altLang="en-US" sz="2800">
              <a:latin typeface="微软雅黑" pitchFamily="34" charset="-122"/>
              <a:ea typeface="微软雅黑" pitchFamily="34" charset="-122"/>
            </a:endParaRPr>
          </a:p>
        </p:txBody>
      </p:sp>
      <p:sp>
        <p:nvSpPr>
          <p:cNvPr id="12" name="矩形 11"/>
          <p:cNvSpPr>
            <a:spLocks noChangeArrowheads="1"/>
          </p:cNvSpPr>
          <p:nvPr/>
        </p:nvSpPr>
        <p:spPr bwMode="auto">
          <a:xfrm>
            <a:off x="5613775" y="1215629"/>
            <a:ext cx="1011799" cy="32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zh-CN" altLang="en-US" sz="1500">
                <a:latin typeface="微软雅黑" pitchFamily="34" charset="-122"/>
                <a:ea typeface="微软雅黑" pitchFamily="34" charset="-122"/>
              </a:rPr>
              <a:t>微博 平台</a:t>
            </a:r>
            <a:endParaRPr lang="zh-CN" altLang="en-US" sz="2800">
              <a:latin typeface="微软雅黑" pitchFamily="34" charset="-122"/>
              <a:ea typeface="微软雅黑" pitchFamily="34" charset="-122"/>
            </a:endParaRPr>
          </a:p>
        </p:txBody>
      </p:sp>
      <p:sp>
        <p:nvSpPr>
          <p:cNvPr id="13" name="矩形 16"/>
          <p:cNvSpPr>
            <a:spLocks noChangeArrowheads="1"/>
          </p:cNvSpPr>
          <p:nvPr/>
        </p:nvSpPr>
        <p:spPr bwMode="auto">
          <a:xfrm>
            <a:off x="1270167" y="1984773"/>
            <a:ext cx="2683448" cy="2057224"/>
          </a:xfrm>
          <a:prstGeom prst="rect">
            <a:avLst/>
          </a:prstGeom>
          <a:noFill/>
          <a:ln w="9525">
            <a:noFill/>
            <a:miter lim="800000"/>
            <a:headEnd/>
            <a:tailEnd/>
          </a:ln>
        </p:spPr>
        <p:txBody>
          <a:bodyPr lIns="117088" tIns="58544" rIns="117088" bIns="58544">
            <a:spAutoFit/>
          </a:bodyPr>
          <a:lstStyle/>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私人领地</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无公共信息浏览</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保持高频对话</a:t>
            </a:r>
            <a:r>
              <a:rPr lang="en-US" altLang="zh-CN" dirty="0">
                <a:effectLst>
                  <a:outerShdw blurRad="38100" dist="38100" dir="2700000" algn="tl">
                    <a:srgbClr val="000000">
                      <a:alpha val="43137"/>
                    </a:srgbClr>
                  </a:outerShdw>
                </a:effectLst>
                <a:latin typeface="微软雅黑" pitchFamily="34" charset="-122"/>
                <a:ea typeface="微软雅黑" pitchFamily="34" charset="-122"/>
              </a:rPr>
              <a:t>20</a:t>
            </a:r>
            <a:r>
              <a:rPr lang="zh-CN" altLang="en-US" dirty="0">
                <a:effectLst>
                  <a:outerShdw blurRad="38100" dist="38100" dir="2700000" algn="tl">
                    <a:srgbClr val="000000">
                      <a:alpha val="43137"/>
                    </a:srgbClr>
                  </a:outerShdw>
                </a:effectLst>
                <a:latin typeface="微软雅黑" pitchFamily="34" charset="-122"/>
                <a:ea typeface="微软雅黑" pitchFamily="34" charset="-122"/>
              </a:rPr>
              <a:t>人左右</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强关系</a:t>
            </a:r>
          </a:p>
        </p:txBody>
      </p:sp>
      <p:sp>
        <p:nvSpPr>
          <p:cNvPr id="14" name="矩形 11"/>
          <p:cNvSpPr>
            <a:spLocks noChangeArrowheads="1"/>
          </p:cNvSpPr>
          <p:nvPr/>
        </p:nvSpPr>
        <p:spPr bwMode="auto">
          <a:xfrm>
            <a:off x="4865987" y="1984773"/>
            <a:ext cx="2684641" cy="2057224"/>
          </a:xfrm>
          <a:prstGeom prst="rect">
            <a:avLst/>
          </a:prstGeom>
          <a:noFill/>
          <a:ln w="9525">
            <a:noFill/>
            <a:miter lim="800000"/>
            <a:headEnd/>
            <a:tailEnd/>
          </a:ln>
        </p:spPr>
        <p:txBody>
          <a:bodyPr lIns="117088" tIns="58544" rIns="117088" bIns="58544">
            <a:spAutoFit/>
          </a:bodyPr>
          <a:lstStyle/>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公共平台</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海量公共信息</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平均关注</a:t>
            </a:r>
            <a:r>
              <a:rPr lang="en-US" altLang="zh-CN" dirty="0">
                <a:effectLst>
                  <a:outerShdw blurRad="38100" dist="38100" dir="2700000" algn="tl">
                    <a:srgbClr val="000000">
                      <a:alpha val="43137"/>
                    </a:srgbClr>
                  </a:outerShdw>
                </a:effectLst>
                <a:latin typeface="微软雅黑" pitchFamily="34" charset="-122"/>
                <a:ea typeface="微软雅黑" pitchFamily="34" charset="-122"/>
              </a:rPr>
              <a:t>198</a:t>
            </a:r>
            <a:r>
              <a:rPr lang="zh-CN" altLang="en-US" dirty="0">
                <a:effectLst>
                  <a:outerShdw blurRad="38100" dist="38100" dir="2700000" algn="tl">
                    <a:srgbClr val="000000">
                      <a:alpha val="43137"/>
                    </a:srgbClr>
                  </a:outerShdw>
                </a:effectLst>
                <a:latin typeface="微软雅黑" pitchFamily="34" charset="-122"/>
                <a:ea typeface="微软雅黑" pitchFamily="34" charset="-122"/>
              </a:rPr>
              <a:t>人</a:t>
            </a: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endParaRPr lang="en-US" altLang="zh-CN" dirty="0">
              <a:effectLst>
                <a:outerShdw blurRad="38100" dist="38100" dir="2700000" algn="tl">
                  <a:srgbClr val="000000">
                    <a:alpha val="43137"/>
                  </a:srgbClr>
                </a:outerShdw>
              </a:effectLst>
              <a:latin typeface="微软雅黑" pitchFamily="34" charset="-122"/>
              <a:ea typeface="微软雅黑" pitchFamily="34" charset="-122"/>
            </a:endParaRPr>
          </a:p>
          <a:p>
            <a:pPr algn="ctr">
              <a:buFont typeface="Arial" pitchFamily="34" charset="0"/>
              <a:buNone/>
              <a:defRPr/>
            </a:pPr>
            <a:r>
              <a:rPr lang="zh-CN" altLang="en-US" dirty="0">
                <a:effectLst>
                  <a:outerShdw blurRad="38100" dist="38100" dir="2700000" algn="tl">
                    <a:srgbClr val="000000">
                      <a:alpha val="43137"/>
                    </a:srgbClr>
                  </a:outerShdw>
                </a:effectLst>
                <a:latin typeface="微软雅黑" pitchFamily="34" charset="-122"/>
                <a:ea typeface="微软雅黑" pitchFamily="34" charset="-122"/>
              </a:rPr>
              <a:t>弱关系</a:t>
            </a:r>
          </a:p>
        </p:txBody>
      </p:sp>
    </p:spTree>
    <p:extLst>
      <p:ext uri="{BB962C8B-B14F-4D97-AF65-F5344CB8AC3E}">
        <p14:creationId xmlns:p14="http://schemas.microsoft.com/office/powerpoint/2010/main" val="1167185048"/>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nodeType="afterGroup">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9144000" cy="5143500"/>
          </a:xfrm>
          <a:prstGeom prst="rect">
            <a:avLst/>
          </a:prstGeom>
          <a:gradFill flip="none" rotWithShape="1">
            <a:gsLst>
              <a:gs pos="0">
                <a:srgbClr val="00CC00"/>
              </a:gs>
              <a:gs pos="100000">
                <a:srgbClr val="008000"/>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p:cNvSpPr/>
          <p:nvPr/>
        </p:nvSpPr>
        <p:spPr>
          <a:xfrm>
            <a:off x="0" y="0"/>
            <a:ext cx="9144000" cy="5143500"/>
          </a:xfrm>
          <a:prstGeom prst="rect">
            <a:avLst/>
          </a:prstGeom>
          <a:gradFill flip="none" rotWithShape="1">
            <a:gsLst>
              <a:gs pos="0">
                <a:srgbClr val="FF0000"/>
              </a:gs>
              <a:gs pos="100000">
                <a:srgbClr val="58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4400" dirty="0">
              <a:solidFill>
                <a:schemeClr val="tx1"/>
              </a:solidFill>
            </a:endParaRPr>
          </a:p>
        </p:txBody>
      </p:sp>
      <p:sp>
        <p:nvSpPr>
          <p:cNvPr id="4100" name="TextBox 11"/>
          <p:cNvSpPr txBox="1">
            <a:spLocks noChangeArrowheads="1"/>
          </p:cNvSpPr>
          <p:nvPr/>
        </p:nvSpPr>
        <p:spPr bwMode="auto">
          <a:xfrm>
            <a:off x="3111500" y="1909763"/>
            <a:ext cx="1323975" cy="1323975"/>
          </a:xfrm>
          <a:prstGeom prst="rect">
            <a:avLst/>
          </a:prstGeom>
          <a:noFill/>
          <a:ln w="9525">
            <a:noFill/>
            <a:miter lim="800000"/>
            <a:headEnd/>
            <a:tailEnd/>
          </a:ln>
        </p:spPr>
        <p:txBody>
          <a:bodyPr wrap="none">
            <a:spAutoFit/>
          </a:bodyPr>
          <a:lstStyle/>
          <a:p>
            <a:r>
              <a:rPr lang="en-US" altLang="zh-CN" sz="8000" dirty="0">
                <a:solidFill>
                  <a:schemeClr val="bg1"/>
                </a:solidFill>
                <a:latin typeface="Arial Black" pitchFamily="34" charset="0"/>
              </a:rPr>
              <a:t>IS</a:t>
            </a:r>
            <a:endParaRPr lang="zh-CN" altLang="en-US" sz="8000" dirty="0">
              <a:solidFill>
                <a:schemeClr val="bg1"/>
              </a:solidFill>
              <a:latin typeface="Arial Black" pitchFamily="34" charset="0"/>
            </a:endParaRPr>
          </a:p>
        </p:txBody>
      </p:sp>
      <p:pic>
        <p:nvPicPr>
          <p:cNvPr id="8" name="图片 7" descr="02-119.png"/>
          <p:cNvPicPr>
            <a:picLocks noChangeAspect="1"/>
          </p:cNvPicPr>
          <p:nvPr/>
        </p:nvPicPr>
        <p:blipFill>
          <a:blip r:embed="rId3"/>
          <a:srcRect/>
          <a:stretch>
            <a:fillRect/>
          </a:stretch>
        </p:blipFill>
        <p:spPr bwMode="auto">
          <a:xfrm>
            <a:off x="5518150" y="465138"/>
            <a:ext cx="3138488" cy="4156075"/>
          </a:xfrm>
          <a:prstGeom prst="rect">
            <a:avLst/>
          </a:prstGeom>
          <a:noFill/>
          <a:ln w="9525">
            <a:noFill/>
            <a:miter lim="800000"/>
            <a:headEnd/>
            <a:tailEnd/>
          </a:ln>
        </p:spPr>
      </p:pic>
      <p:pic>
        <p:nvPicPr>
          <p:cNvPr id="9" name="图片 8" descr="02-120.png"/>
          <p:cNvPicPr>
            <a:picLocks noChangeAspect="1"/>
          </p:cNvPicPr>
          <p:nvPr/>
        </p:nvPicPr>
        <p:blipFill>
          <a:blip r:embed="rId4"/>
          <a:srcRect/>
          <a:stretch>
            <a:fillRect/>
          </a:stretch>
        </p:blipFill>
        <p:spPr bwMode="auto">
          <a:xfrm>
            <a:off x="5518150" y="465138"/>
            <a:ext cx="3138488" cy="4156075"/>
          </a:xfrm>
          <a:prstGeom prst="rect">
            <a:avLst/>
          </a:prstGeom>
          <a:noFill/>
          <a:ln w="9525">
            <a:noFill/>
            <a:miter lim="800000"/>
            <a:headEnd/>
            <a:tailEnd/>
          </a:ln>
        </p:spPr>
      </p:pic>
      <p:pic>
        <p:nvPicPr>
          <p:cNvPr id="10" name="图片 9" descr="02-123.png"/>
          <p:cNvPicPr>
            <a:picLocks noChangeAspect="1"/>
          </p:cNvPicPr>
          <p:nvPr/>
        </p:nvPicPr>
        <p:blipFill>
          <a:blip r:embed="rId5"/>
          <a:srcRect/>
          <a:stretch>
            <a:fillRect/>
          </a:stretch>
        </p:blipFill>
        <p:spPr bwMode="auto">
          <a:xfrm>
            <a:off x="5518150" y="465138"/>
            <a:ext cx="3138488" cy="4156075"/>
          </a:xfrm>
          <a:prstGeom prst="rect">
            <a:avLst/>
          </a:prstGeom>
          <a:noFill/>
          <a:ln w="9525">
            <a:noFill/>
            <a:miter lim="800000"/>
            <a:headEnd/>
            <a:tailEnd/>
          </a:ln>
        </p:spPr>
      </p:pic>
      <p:pic>
        <p:nvPicPr>
          <p:cNvPr id="11" name="图片 10" descr="02-124.png"/>
          <p:cNvPicPr>
            <a:picLocks noChangeAspect="1"/>
          </p:cNvPicPr>
          <p:nvPr/>
        </p:nvPicPr>
        <p:blipFill>
          <a:blip r:embed="rId6"/>
          <a:srcRect/>
          <a:stretch>
            <a:fillRect/>
          </a:stretch>
        </p:blipFill>
        <p:spPr bwMode="auto">
          <a:xfrm>
            <a:off x="5518150" y="465138"/>
            <a:ext cx="3138488" cy="4156075"/>
          </a:xfrm>
          <a:prstGeom prst="rect">
            <a:avLst/>
          </a:prstGeom>
          <a:noFill/>
          <a:ln w="9525">
            <a:noFill/>
            <a:miter lim="800000"/>
            <a:headEnd/>
            <a:tailEnd/>
          </a:ln>
        </p:spPr>
      </p:pic>
      <p:pic>
        <p:nvPicPr>
          <p:cNvPr id="12" name="图片 11" descr="01-112.png"/>
          <p:cNvPicPr>
            <a:picLocks noChangeAspect="1"/>
          </p:cNvPicPr>
          <p:nvPr/>
        </p:nvPicPr>
        <p:blipFill>
          <a:blip r:embed="rId7"/>
          <a:srcRect/>
          <a:stretch>
            <a:fillRect/>
          </a:stretch>
        </p:blipFill>
        <p:spPr bwMode="auto">
          <a:xfrm>
            <a:off x="5518150" y="465138"/>
            <a:ext cx="3138488" cy="4156075"/>
          </a:xfrm>
          <a:prstGeom prst="rect">
            <a:avLst/>
          </a:prstGeom>
          <a:noFill/>
          <a:ln w="9525">
            <a:noFill/>
            <a:miter lim="800000"/>
            <a:headEnd/>
            <a:tailEnd/>
          </a:ln>
        </p:spPr>
      </p:pic>
      <p:pic>
        <p:nvPicPr>
          <p:cNvPr id="13" name="图片 12" descr="01-111.png"/>
          <p:cNvPicPr>
            <a:picLocks noChangeAspect="1"/>
          </p:cNvPicPr>
          <p:nvPr/>
        </p:nvPicPr>
        <p:blipFill>
          <a:blip r:embed="rId8"/>
          <a:srcRect/>
          <a:stretch>
            <a:fillRect/>
          </a:stretch>
        </p:blipFill>
        <p:spPr bwMode="auto">
          <a:xfrm>
            <a:off x="5518150" y="465138"/>
            <a:ext cx="3138488" cy="4156075"/>
          </a:xfrm>
          <a:prstGeom prst="rect">
            <a:avLst/>
          </a:prstGeom>
          <a:noFill/>
          <a:ln w="9525">
            <a:noFill/>
            <a:miter lim="800000"/>
            <a:headEnd/>
            <a:tailEnd/>
          </a:ln>
        </p:spPr>
      </p:pic>
      <p:pic>
        <p:nvPicPr>
          <p:cNvPr id="14" name="图片 13" descr="01-110.png"/>
          <p:cNvPicPr>
            <a:picLocks noChangeAspect="1"/>
          </p:cNvPicPr>
          <p:nvPr/>
        </p:nvPicPr>
        <p:blipFill>
          <a:blip r:embed="rId9"/>
          <a:srcRect/>
          <a:stretch>
            <a:fillRect/>
          </a:stretch>
        </p:blipFill>
        <p:spPr bwMode="auto">
          <a:xfrm>
            <a:off x="5518150" y="465138"/>
            <a:ext cx="3138488" cy="4156075"/>
          </a:xfrm>
          <a:prstGeom prst="rect">
            <a:avLst/>
          </a:prstGeom>
          <a:noFill/>
          <a:ln w="9525">
            <a:noFill/>
            <a:miter lim="800000"/>
            <a:headEnd/>
            <a:tailEnd/>
          </a:ln>
        </p:spPr>
      </p:pic>
      <p:pic>
        <p:nvPicPr>
          <p:cNvPr id="15" name="图片 14" descr="01-109.png"/>
          <p:cNvPicPr>
            <a:picLocks noChangeAspect="1"/>
          </p:cNvPicPr>
          <p:nvPr/>
        </p:nvPicPr>
        <p:blipFill>
          <a:blip r:embed="rId10"/>
          <a:srcRect/>
          <a:stretch>
            <a:fillRect/>
          </a:stretch>
        </p:blipFill>
        <p:spPr bwMode="auto">
          <a:xfrm>
            <a:off x="5518150" y="465138"/>
            <a:ext cx="3138488" cy="4156075"/>
          </a:xfrm>
          <a:prstGeom prst="rect">
            <a:avLst/>
          </a:prstGeom>
          <a:noFill/>
          <a:ln w="9525">
            <a:noFill/>
            <a:miter lim="800000"/>
            <a:headEnd/>
            <a:tailEnd/>
          </a:ln>
        </p:spPr>
      </p:pic>
      <p:pic>
        <p:nvPicPr>
          <p:cNvPr id="16" name="图片 15" descr="04-139.png"/>
          <p:cNvPicPr>
            <a:picLocks noChangeAspect="1"/>
          </p:cNvPicPr>
          <p:nvPr/>
        </p:nvPicPr>
        <p:blipFill>
          <a:blip r:embed="rId11"/>
          <a:srcRect/>
          <a:stretch>
            <a:fillRect/>
          </a:stretch>
        </p:blipFill>
        <p:spPr bwMode="auto">
          <a:xfrm>
            <a:off x="5518150" y="465138"/>
            <a:ext cx="3138488" cy="4156075"/>
          </a:xfrm>
          <a:prstGeom prst="rect">
            <a:avLst/>
          </a:prstGeom>
          <a:noFill/>
          <a:ln w="9525">
            <a:noFill/>
            <a:miter lim="800000"/>
            <a:headEnd/>
            <a:tailEnd/>
          </a:ln>
        </p:spPr>
      </p:pic>
      <p:pic>
        <p:nvPicPr>
          <p:cNvPr id="18" name="图片 17" descr="04-140.png"/>
          <p:cNvPicPr>
            <a:picLocks noChangeAspect="1"/>
          </p:cNvPicPr>
          <p:nvPr/>
        </p:nvPicPr>
        <p:blipFill>
          <a:blip r:embed="rId12"/>
          <a:srcRect/>
          <a:stretch>
            <a:fillRect/>
          </a:stretch>
        </p:blipFill>
        <p:spPr bwMode="auto">
          <a:xfrm>
            <a:off x="5518150" y="465138"/>
            <a:ext cx="3138488" cy="4156075"/>
          </a:xfrm>
          <a:prstGeom prst="rect">
            <a:avLst/>
          </a:prstGeom>
          <a:noFill/>
          <a:ln w="9525">
            <a:noFill/>
            <a:miter lim="800000"/>
            <a:headEnd/>
            <a:tailEnd/>
          </a:ln>
        </p:spPr>
      </p:pic>
      <p:pic>
        <p:nvPicPr>
          <p:cNvPr id="19" name="图片 18" descr="04-141.png"/>
          <p:cNvPicPr>
            <a:picLocks noChangeAspect="1"/>
          </p:cNvPicPr>
          <p:nvPr/>
        </p:nvPicPr>
        <p:blipFill>
          <a:blip r:embed="rId13"/>
          <a:srcRect/>
          <a:stretch>
            <a:fillRect/>
          </a:stretch>
        </p:blipFill>
        <p:spPr bwMode="auto">
          <a:xfrm>
            <a:off x="5518150" y="465138"/>
            <a:ext cx="3138488" cy="4156075"/>
          </a:xfrm>
          <a:prstGeom prst="rect">
            <a:avLst/>
          </a:prstGeom>
          <a:noFill/>
          <a:ln w="9525">
            <a:noFill/>
            <a:miter lim="800000"/>
            <a:headEnd/>
            <a:tailEnd/>
          </a:ln>
        </p:spPr>
      </p:pic>
      <p:pic>
        <p:nvPicPr>
          <p:cNvPr id="20" name="图片 19" descr="04-142.png"/>
          <p:cNvPicPr>
            <a:picLocks noChangeAspect="1"/>
          </p:cNvPicPr>
          <p:nvPr/>
        </p:nvPicPr>
        <p:blipFill>
          <a:blip r:embed="rId14"/>
          <a:srcRect/>
          <a:stretch>
            <a:fillRect/>
          </a:stretch>
        </p:blipFill>
        <p:spPr bwMode="auto">
          <a:xfrm>
            <a:off x="5518150" y="465137"/>
            <a:ext cx="3138488" cy="4156075"/>
          </a:xfrm>
          <a:prstGeom prst="rect">
            <a:avLst/>
          </a:prstGeom>
          <a:noFill/>
          <a:ln w="9525">
            <a:noFill/>
            <a:miter lim="800000"/>
            <a:headEnd/>
            <a:tailEnd/>
          </a:ln>
        </p:spPr>
      </p:pic>
      <p:sp>
        <p:nvSpPr>
          <p:cNvPr id="22" name="TextBox 11"/>
          <p:cNvSpPr txBox="1">
            <a:spLocks noChangeArrowheads="1"/>
          </p:cNvSpPr>
          <p:nvPr/>
        </p:nvSpPr>
        <p:spPr bwMode="auto">
          <a:xfrm>
            <a:off x="1803400" y="1909763"/>
            <a:ext cx="1323975" cy="1323975"/>
          </a:xfrm>
          <a:prstGeom prst="rect">
            <a:avLst/>
          </a:prstGeom>
          <a:noFill/>
          <a:ln w="9525">
            <a:noFill/>
            <a:miter lim="800000"/>
            <a:headEnd/>
            <a:tailEnd/>
          </a:ln>
        </p:spPr>
        <p:txBody>
          <a:bodyPr wrap="none">
            <a:spAutoFit/>
          </a:bodyPr>
          <a:lstStyle/>
          <a:p>
            <a:r>
              <a:rPr lang="en-US" altLang="zh-CN" sz="8000" dirty="0">
                <a:solidFill>
                  <a:schemeClr val="bg1"/>
                </a:solidFill>
                <a:latin typeface="Arial Black" pitchFamily="34" charset="0"/>
              </a:rPr>
              <a:t>IT</a:t>
            </a:r>
            <a:endParaRPr lang="zh-CN" altLang="en-US" sz="8000" dirty="0">
              <a:solidFill>
                <a:schemeClr val="bg1"/>
              </a:solidFill>
              <a:latin typeface="Arial Black" pitchFamily="34" charset="0"/>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18150" y="419099"/>
            <a:ext cx="325755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演义.wav">
            <a:hlinkClick r:id="" action="ppaction://media"/>
          </p:cNvPr>
          <p:cNvPicPr>
            <a:picLocks noRot="1" noChangeAspect="1"/>
          </p:cNvPicPr>
          <p:nvPr>
            <a:wavAudioFile r:embed="rId1" name="演义.wav"/>
          </p:nvPr>
        </p:nvPicPr>
        <p:blipFill>
          <a:blip r:embed="rId16"/>
          <a:srcRect/>
          <a:stretch>
            <a:fillRect/>
          </a:stretch>
        </p:blipFill>
        <p:spPr bwMode="auto">
          <a:xfrm>
            <a:off x="6653048" y="-322591"/>
            <a:ext cx="304800" cy="304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advClick="0" advTm="2000">
        <p:wheel spokes="1"/>
      </p:transition>
    </mc:Choice>
    <mc:Fallback>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1"/>
                                        </p:tgtEl>
                                      </p:cBhvr>
                                    </p:cmd>
                                  </p:childTnLst>
                                </p:cTn>
                              </p:par>
                              <p:par>
                                <p:cTn id="7" presetID="30" presetClass="exit" presetSubtype="0" fill="hold" grpId="0" nodeType="withEffect">
                                  <p:stCondLst>
                                    <p:cond delay="5000"/>
                                  </p:stCondLst>
                                  <p:childTnLst>
                                    <p:animEffect transition="out" filter="fade">
                                      <p:cBhvr>
                                        <p:cTn id="8" dur="1600" accel="100000">
                                          <p:stCondLst>
                                            <p:cond delay="400"/>
                                          </p:stCondLst>
                                        </p:cTn>
                                        <p:tgtEl>
                                          <p:spTgt spid="4"/>
                                        </p:tgtEl>
                                      </p:cBhvr>
                                    </p:animEffect>
                                    <p:anim calcmode="lin" valueType="num">
                                      <p:cBhvr>
                                        <p:cTn id="9" dur="1600" accel="100000">
                                          <p:stCondLst>
                                            <p:cond delay="400"/>
                                          </p:stCondLst>
                                        </p:cTn>
                                        <p:tgtEl>
                                          <p:spTgt spid="4"/>
                                        </p:tgtEl>
                                        <p:attrNameLst>
                                          <p:attrName>style.rotation</p:attrName>
                                        </p:attrNameLst>
                                      </p:cBhvr>
                                      <p:tavLst>
                                        <p:tav tm="0">
                                          <p:val>
                                            <p:fltVal val="0"/>
                                          </p:val>
                                        </p:tav>
                                        <p:tav tm="100000">
                                          <p:val>
                                            <p:fltVal val="-90"/>
                                          </p:val>
                                        </p:tav>
                                      </p:tavLst>
                                    </p:anim>
                                    <p:anim calcmode="lin" valueType="num">
                                      <p:cBhvr>
                                        <p:cTn id="10" dur="400" decel="100000"/>
                                        <p:tgtEl>
                                          <p:spTgt spid="4"/>
                                        </p:tgtEl>
                                        <p:attrNameLst>
                                          <p:attrName>ppt_x</p:attrName>
                                        </p:attrNameLst>
                                      </p:cBhvr>
                                      <p:tavLst>
                                        <p:tav tm="0">
                                          <p:val>
                                            <p:strVal val="ppt_x"/>
                                          </p:val>
                                        </p:tav>
                                        <p:tav tm="100000">
                                          <p:val>
                                            <p:strVal val="ppt_x-0.05"/>
                                          </p:val>
                                        </p:tav>
                                      </p:tavLst>
                                    </p:anim>
                                    <p:anim calcmode="lin" valueType="num">
                                      <p:cBhvr>
                                        <p:cTn id="11" dur="400" decel="100000"/>
                                        <p:tgtEl>
                                          <p:spTgt spid="4"/>
                                        </p:tgtEl>
                                        <p:attrNameLst>
                                          <p:attrName>ppt_y</p:attrName>
                                        </p:attrNameLst>
                                      </p:cBhvr>
                                      <p:tavLst>
                                        <p:tav tm="0">
                                          <p:val>
                                            <p:strVal val="ppt_y"/>
                                          </p:val>
                                        </p:tav>
                                        <p:tav tm="100000">
                                          <p:val>
                                            <p:strVal val="ppt_y+0.1"/>
                                          </p:val>
                                        </p:tav>
                                      </p:tavLst>
                                    </p:anim>
                                    <p:anim calcmode="lin" valueType="num">
                                      <p:cBhvr>
                                        <p:cTn id="12" dur="1600" accel="100000">
                                          <p:stCondLst>
                                            <p:cond delay="400"/>
                                          </p:stCondLst>
                                        </p:cTn>
                                        <p:tgtEl>
                                          <p:spTgt spid="4"/>
                                        </p:tgtEl>
                                        <p:attrNameLst>
                                          <p:attrName>ppt_x</p:attrName>
                                        </p:attrNameLst>
                                      </p:cBhvr>
                                      <p:tavLst>
                                        <p:tav tm="0">
                                          <p:val>
                                            <p:strVal val="ppt_x"/>
                                          </p:val>
                                        </p:tav>
                                        <p:tav tm="100000">
                                          <p:val>
                                            <p:strVal val="ppt_x+0.4+0.05"/>
                                          </p:val>
                                        </p:tav>
                                      </p:tavLst>
                                    </p:anim>
                                    <p:anim calcmode="lin" valueType="num">
                                      <p:cBhvr>
                                        <p:cTn id="13" dur="1600" accel="100000">
                                          <p:stCondLst>
                                            <p:cond delay="400"/>
                                          </p:stCondLst>
                                        </p:cTn>
                                        <p:tgtEl>
                                          <p:spTgt spid="4"/>
                                        </p:tgtEl>
                                        <p:attrNameLst>
                                          <p:attrName>ppt_y</p:attrName>
                                        </p:attrNameLst>
                                      </p:cBhvr>
                                      <p:tavLst>
                                        <p:tav tm="0">
                                          <p:val>
                                            <p:strVal val="ppt_y"/>
                                          </p:val>
                                        </p:tav>
                                        <p:tav tm="100000">
                                          <p:val>
                                            <p:strVal val="ppt_y-0.4-0.1"/>
                                          </p:val>
                                        </p:tav>
                                      </p:tavLst>
                                    </p:anim>
                                    <p:set>
                                      <p:cBhvr>
                                        <p:cTn id="14" dur="1" fill="hold">
                                          <p:stCondLst>
                                            <p:cond delay="1999"/>
                                          </p:stCondLst>
                                        </p:cTn>
                                        <p:tgtEl>
                                          <p:spTgt spid="4"/>
                                        </p:tgtEl>
                                        <p:attrNameLst>
                                          <p:attrName>style.visibility</p:attrName>
                                        </p:attrNameLst>
                                      </p:cBhvr>
                                      <p:to>
                                        <p:strVal val="hidden"/>
                                      </p:to>
                                    </p:set>
                                  </p:childTnLst>
                                </p:cTn>
                              </p:par>
                            </p:childTnLst>
                          </p:cTn>
                        </p:par>
                        <p:par>
                          <p:cTn id="15" fill="hold">
                            <p:stCondLst>
                              <p:cond delay="7000"/>
                            </p:stCondLst>
                            <p:childTnLst>
                              <p:par>
                                <p:cTn id="16" presetID="15" presetClass="exit" presetSubtype="0" fill="hold" nodeType="afterEffect">
                                  <p:stCondLst>
                                    <p:cond delay="0"/>
                                  </p:stCondLst>
                                  <p:childTnLst>
                                    <p:anim calcmode="lin" valueType="num">
                                      <p:cBhvr>
                                        <p:cTn id="17" dur="2000"/>
                                        <p:tgtEl>
                                          <p:spTgt spid="1027"/>
                                        </p:tgtEl>
                                        <p:attrNameLst>
                                          <p:attrName>ppt_w</p:attrName>
                                        </p:attrNameLst>
                                      </p:cBhvr>
                                      <p:tavLst>
                                        <p:tav tm="0">
                                          <p:val>
                                            <p:strVal val="ppt_w"/>
                                          </p:val>
                                        </p:tav>
                                        <p:tav tm="100000">
                                          <p:val>
                                            <p:fltVal val="0"/>
                                          </p:val>
                                        </p:tav>
                                      </p:tavLst>
                                    </p:anim>
                                    <p:anim calcmode="lin" valueType="num">
                                      <p:cBhvr>
                                        <p:cTn id="18" dur="2000"/>
                                        <p:tgtEl>
                                          <p:spTgt spid="1027"/>
                                        </p:tgtEl>
                                        <p:attrNameLst>
                                          <p:attrName>ppt_h</p:attrName>
                                        </p:attrNameLst>
                                      </p:cBhvr>
                                      <p:tavLst>
                                        <p:tav tm="0">
                                          <p:val>
                                            <p:strVal val="ppt_h"/>
                                          </p:val>
                                        </p:tav>
                                        <p:tav tm="100000">
                                          <p:val>
                                            <p:fltVal val="0"/>
                                          </p:val>
                                        </p:tav>
                                      </p:tavLst>
                                    </p:anim>
                                    <p:anim calcmode="lin" valueType="num">
                                      <p:cBhvr>
                                        <p:cTn id="19" dur="2000"/>
                                        <p:tgtEl>
                                          <p:spTgt spid="1027"/>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0" dur="2000"/>
                                        <p:tgtEl>
                                          <p:spTgt spid="1027"/>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1" dur="1" fill="hold">
                                          <p:stCondLst>
                                            <p:cond delay="1999"/>
                                          </p:stCondLst>
                                        </p:cTn>
                                        <p:tgtEl>
                                          <p:spTgt spid="1027"/>
                                        </p:tgtEl>
                                        <p:attrNameLst>
                                          <p:attrName>style.visibility</p:attrName>
                                        </p:attrNameLst>
                                      </p:cBhvr>
                                      <p:to>
                                        <p:strVal val="hidden"/>
                                      </p:to>
                                    </p:set>
                                  </p:childTnLst>
                                </p:cTn>
                              </p:par>
                            </p:childTnLst>
                          </p:cTn>
                        </p:par>
                        <p:par>
                          <p:cTn id="22" fill="hold">
                            <p:stCondLst>
                              <p:cond delay="9000"/>
                            </p:stCondLst>
                            <p:childTnLst>
                              <p:par>
                                <p:cTn id="23" presetID="52" presetClass="exit" presetSubtype="0" fill="hold" nodeType="afterEffect">
                                  <p:stCondLst>
                                    <p:cond delay="0"/>
                                  </p:stCondLst>
                                  <p:childTnLst>
                                    <p:animScale>
                                      <p:cBhvr>
                                        <p:cTn id="24" dur="300" accel="50000">
                                          <p:stCondLst>
                                            <p:cond delay="0"/>
                                          </p:stCondLst>
                                        </p:cTn>
                                        <p:tgtEl>
                                          <p:spTgt spid="2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5" dur="300" accel="50000">
                                          <p:stCondLst>
                                            <p:cond delay="0"/>
                                          </p:stCondLst>
                                        </p:cTn>
                                        <p:tgtEl>
                                          <p:spTgt spid="20"/>
                                        </p:tgtEl>
                                        <p:attrNameLst>
                                          <p:attrName>ppt_x</p:attrName>
                                          <p:attrName>ppt_y</p:attrName>
                                        </p:attrNameLst>
                                      </p:cBhvr>
                                    </p:animMotion>
                                    <p:animEffect transition="out" filter="fade">
                                      <p:cBhvr>
                                        <p:cTn id="26" dur="300"/>
                                        <p:tgtEl>
                                          <p:spTgt spid="20"/>
                                        </p:tgtEl>
                                      </p:cBhvr>
                                    </p:animEffect>
                                    <p:set>
                                      <p:cBhvr>
                                        <p:cTn id="27" dur="1" fill="hold">
                                          <p:stCondLst>
                                            <p:cond delay="299"/>
                                          </p:stCondLst>
                                        </p:cTn>
                                        <p:tgtEl>
                                          <p:spTgt spid="20"/>
                                        </p:tgtEl>
                                        <p:attrNameLst>
                                          <p:attrName>style.visibility</p:attrName>
                                        </p:attrNameLst>
                                      </p:cBhvr>
                                      <p:to>
                                        <p:strVal val="hidden"/>
                                      </p:to>
                                    </p:set>
                                  </p:childTnLst>
                                </p:cTn>
                              </p:par>
                              <p:par>
                                <p:cTn id="28" presetID="52" presetClass="exit" presetSubtype="0" fill="hold" nodeType="withEffect">
                                  <p:stCondLst>
                                    <p:cond delay="200"/>
                                  </p:stCondLst>
                                  <p:childTnLst>
                                    <p:animScale>
                                      <p:cBhvr>
                                        <p:cTn id="29" dur="300" accel="50000">
                                          <p:stCondLst>
                                            <p:cond delay="0"/>
                                          </p:stCondLst>
                                        </p:cTn>
                                        <p:tgtEl>
                                          <p:spTgt spid="1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0" dur="300" accel="50000">
                                          <p:stCondLst>
                                            <p:cond delay="0"/>
                                          </p:stCondLst>
                                        </p:cTn>
                                        <p:tgtEl>
                                          <p:spTgt spid="19"/>
                                        </p:tgtEl>
                                        <p:attrNameLst>
                                          <p:attrName>ppt_x</p:attrName>
                                          <p:attrName>ppt_y</p:attrName>
                                        </p:attrNameLst>
                                      </p:cBhvr>
                                    </p:animMotion>
                                    <p:animEffect transition="out" filter="fade">
                                      <p:cBhvr>
                                        <p:cTn id="31" dur="300"/>
                                        <p:tgtEl>
                                          <p:spTgt spid="19"/>
                                        </p:tgtEl>
                                      </p:cBhvr>
                                    </p:animEffect>
                                    <p:set>
                                      <p:cBhvr>
                                        <p:cTn id="32" dur="1" fill="hold">
                                          <p:stCondLst>
                                            <p:cond delay="299"/>
                                          </p:stCondLst>
                                        </p:cTn>
                                        <p:tgtEl>
                                          <p:spTgt spid="19"/>
                                        </p:tgtEl>
                                        <p:attrNameLst>
                                          <p:attrName>style.visibility</p:attrName>
                                        </p:attrNameLst>
                                      </p:cBhvr>
                                      <p:to>
                                        <p:strVal val="hidden"/>
                                      </p:to>
                                    </p:set>
                                  </p:childTnLst>
                                </p:cTn>
                              </p:par>
                              <p:par>
                                <p:cTn id="33" presetID="52" presetClass="exit" presetSubtype="0" fill="hold" nodeType="withEffect">
                                  <p:stCondLst>
                                    <p:cond delay="300"/>
                                  </p:stCondLst>
                                  <p:childTnLst>
                                    <p:animScale>
                                      <p:cBhvr>
                                        <p:cTn id="34" dur="300" accel="50000">
                                          <p:stCondLst>
                                            <p:cond delay="0"/>
                                          </p:stCondLst>
                                        </p:cTn>
                                        <p:tgtEl>
                                          <p:spTgt spid="1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35" dur="300" accel="50000">
                                          <p:stCondLst>
                                            <p:cond delay="0"/>
                                          </p:stCondLst>
                                        </p:cTn>
                                        <p:tgtEl>
                                          <p:spTgt spid="18"/>
                                        </p:tgtEl>
                                        <p:attrNameLst>
                                          <p:attrName>ppt_x</p:attrName>
                                          <p:attrName>ppt_y</p:attrName>
                                        </p:attrNameLst>
                                      </p:cBhvr>
                                    </p:animMotion>
                                    <p:animEffect transition="out" filter="fade">
                                      <p:cBhvr>
                                        <p:cTn id="36" dur="300"/>
                                        <p:tgtEl>
                                          <p:spTgt spid="18"/>
                                        </p:tgtEl>
                                      </p:cBhvr>
                                    </p:animEffect>
                                    <p:set>
                                      <p:cBhvr>
                                        <p:cTn id="37" dur="1" fill="hold">
                                          <p:stCondLst>
                                            <p:cond delay="299"/>
                                          </p:stCondLst>
                                        </p:cTn>
                                        <p:tgtEl>
                                          <p:spTgt spid="18"/>
                                        </p:tgtEl>
                                        <p:attrNameLst>
                                          <p:attrName>style.visibility</p:attrName>
                                        </p:attrNameLst>
                                      </p:cBhvr>
                                      <p:to>
                                        <p:strVal val="hidden"/>
                                      </p:to>
                                    </p:set>
                                  </p:childTnLst>
                                </p:cTn>
                              </p:par>
                              <p:par>
                                <p:cTn id="38" presetID="52" presetClass="exit" presetSubtype="0" fill="hold" nodeType="withEffect">
                                  <p:stCondLst>
                                    <p:cond delay="400"/>
                                  </p:stCondLst>
                                  <p:childTnLst>
                                    <p:animScale>
                                      <p:cBhvr>
                                        <p:cTn id="39" dur="300" accel="50000">
                                          <p:stCondLst>
                                            <p:cond delay="0"/>
                                          </p:stCondLst>
                                        </p:cTn>
                                        <p:tgtEl>
                                          <p:spTgt spid="1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40" dur="300" accel="50000">
                                          <p:stCondLst>
                                            <p:cond delay="0"/>
                                          </p:stCondLst>
                                        </p:cTn>
                                        <p:tgtEl>
                                          <p:spTgt spid="16"/>
                                        </p:tgtEl>
                                        <p:attrNameLst>
                                          <p:attrName>ppt_x</p:attrName>
                                          <p:attrName>ppt_y</p:attrName>
                                        </p:attrNameLst>
                                      </p:cBhvr>
                                    </p:animMotion>
                                    <p:animEffect transition="out" filter="fade">
                                      <p:cBhvr>
                                        <p:cTn id="41" dur="300"/>
                                        <p:tgtEl>
                                          <p:spTgt spid="16"/>
                                        </p:tgtEl>
                                      </p:cBhvr>
                                    </p:animEffect>
                                    <p:set>
                                      <p:cBhvr>
                                        <p:cTn id="42" dur="1" fill="hold">
                                          <p:stCondLst>
                                            <p:cond delay="299"/>
                                          </p:stCondLst>
                                        </p:cTn>
                                        <p:tgtEl>
                                          <p:spTgt spid="16"/>
                                        </p:tgtEl>
                                        <p:attrNameLst>
                                          <p:attrName>style.visibility</p:attrName>
                                        </p:attrNameLst>
                                      </p:cBhvr>
                                      <p:to>
                                        <p:strVal val="hidden"/>
                                      </p:to>
                                    </p:set>
                                  </p:childTnLst>
                                </p:cTn>
                              </p:par>
                              <p:par>
                                <p:cTn id="43" presetID="52" presetClass="exit" presetSubtype="0" fill="hold" nodeType="withEffect">
                                  <p:stCondLst>
                                    <p:cond delay="500"/>
                                  </p:stCondLst>
                                  <p:childTnLst>
                                    <p:animScale>
                                      <p:cBhvr>
                                        <p:cTn id="44" dur="300" accel="50000">
                                          <p:stCondLst>
                                            <p:cond delay="0"/>
                                          </p:stCondLst>
                                        </p:cTn>
                                        <p:tgtEl>
                                          <p:spTgt spid="1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45" dur="300" accel="50000">
                                          <p:stCondLst>
                                            <p:cond delay="0"/>
                                          </p:stCondLst>
                                        </p:cTn>
                                        <p:tgtEl>
                                          <p:spTgt spid="15"/>
                                        </p:tgtEl>
                                        <p:attrNameLst>
                                          <p:attrName>ppt_x</p:attrName>
                                          <p:attrName>ppt_y</p:attrName>
                                        </p:attrNameLst>
                                      </p:cBhvr>
                                    </p:animMotion>
                                    <p:animEffect transition="out" filter="fade">
                                      <p:cBhvr>
                                        <p:cTn id="46" dur="300"/>
                                        <p:tgtEl>
                                          <p:spTgt spid="15"/>
                                        </p:tgtEl>
                                      </p:cBhvr>
                                    </p:animEffect>
                                    <p:set>
                                      <p:cBhvr>
                                        <p:cTn id="47" dur="1" fill="hold">
                                          <p:stCondLst>
                                            <p:cond delay="299"/>
                                          </p:stCondLst>
                                        </p:cTn>
                                        <p:tgtEl>
                                          <p:spTgt spid="15"/>
                                        </p:tgtEl>
                                        <p:attrNameLst>
                                          <p:attrName>style.visibility</p:attrName>
                                        </p:attrNameLst>
                                      </p:cBhvr>
                                      <p:to>
                                        <p:strVal val="hidden"/>
                                      </p:to>
                                    </p:set>
                                  </p:childTnLst>
                                </p:cTn>
                              </p:par>
                              <p:par>
                                <p:cTn id="48" presetID="52" presetClass="exit" presetSubtype="0" fill="hold" nodeType="withEffect">
                                  <p:stCondLst>
                                    <p:cond delay="600"/>
                                  </p:stCondLst>
                                  <p:childTnLst>
                                    <p:animScale>
                                      <p:cBhvr>
                                        <p:cTn id="49" dur="300" accel="50000">
                                          <p:stCondLst>
                                            <p:cond delay="0"/>
                                          </p:stCondLst>
                                        </p:cTn>
                                        <p:tgtEl>
                                          <p:spTgt spid="1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0" dur="300" accel="50000">
                                          <p:stCondLst>
                                            <p:cond delay="0"/>
                                          </p:stCondLst>
                                        </p:cTn>
                                        <p:tgtEl>
                                          <p:spTgt spid="14"/>
                                        </p:tgtEl>
                                        <p:attrNameLst>
                                          <p:attrName>ppt_x</p:attrName>
                                          <p:attrName>ppt_y</p:attrName>
                                        </p:attrNameLst>
                                      </p:cBhvr>
                                    </p:animMotion>
                                    <p:animEffect transition="out" filter="fade">
                                      <p:cBhvr>
                                        <p:cTn id="51" dur="300"/>
                                        <p:tgtEl>
                                          <p:spTgt spid="14"/>
                                        </p:tgtEl>
                                      </p:cBhvr>
                                    </p:animEffect>
                                    <p:set>
                                      <p:cBhvr>
                                        <p:cTn id="52" dur="1" fill="hold">
                                          <p:stCondLst>
                                            <p:cond delay="299"/>
                                          </p:stCondLst>
                                        </p:cTn>
                                        <p:tgtEl>
                                          <p:spTgt spid="14"/>
                                        </p:tgtEl>
                                        <p:attrNameLst>
                                          <p:attrName>style.visibility</p:attrName>
                                        </p:attrNameLst>
                                      </p:cBhvr>
                                      <p:to>
                                        <p:strVal val="hidden"/>
                                      </p:to>
                                    </p:set>
                                  </p:childTnLst>
                                </p:cTn>
                              </p:par>
                              <p:par>
                                <p:cTn id="53" presetID="52" presetClass="exit" presetSubtype="0" fill="hold" nodeType="withEffect">
                                  <p:stCondLst>
                                    <p:cond delay="700"/>
                                  </p:stCondLst>
                                  <p:childTnLst>
                                    <p:animScale>
                                      <p:cBhvr>
                                        <p:cTn id="54" dur="300" accel="50000">
                                          <p:stCondLst>
                                            <p:cond delay="0"/>
                                          </p:stCondLst>
                                        </p:cTn>
                                        <p:tgtEl>
                                          <p:spTgt spid="1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5" dur="300" accel="50000">
                                          <p:stCondLst>
                                            <p:cond delay="0"/>
                                          </p:stCondLst>
                                        </p:cTn>
                                        <p:tgtEl>
                                          <p:spTgt spid="13"/>
                                        </p:tgtEl>
                                        <p:attrNameLst>
                                          <p:attrName>ppt_x</p:attrName>
                                          <p:attrName>ppt_y</p:attrName>
                                        </p:attrNameLst>
                                      </p:cBhvr>
                                    </p:animMotion>
                                    <p:animEffect transition="out" filter="fade">
                                      <p:cBhvr>
                                        <p:cTn id="56" dur="300"/>
                                        <p:tgtEl>
                                          <p:spTgt spid="13"/>
                                        </p:tgtEl>
                                      </p:cBhvr>
                                    </p:animEffect>
                                    <p:set>
                                      <p:cBhvr>
                                        <p:cTn id="57" dur="1" fill="hold">
                                          <p:stCondLst>
                                            <p:cond delay="299"/>
                                          </p:stCondLst>
                                        </p:cTn>
                                        <p:tgtEl>
                                          <p:spTgt spid="13"/>
                                        </p:tgtEl>
                                        <p:attrNameLst>
                                          <p:attrName>style.visibility</p:attrName>
                                        </p:attrNameLst>
                                      </p:cBhvr>
                                      <p:to>
                                        <p:strVal val="hidden"/>
                                      </p:to>
                                    </p:set>
                                  </p:childTnLst>
                                </p:cTn>
                              </p:par>
                              <p:par>
                                <p:cTn id="58" presetID="52" presetClass="exit" presetSubtype="0" fill="hold" nodeType="withEffect">
                                  <p:stCondLst>
                                    <p:cond delay="800"/>
                                  </p:stCondLst>
                                  <p:childTnLst>
                                    <p:animScale>
                                      <p:cBhvr>
                                        <p:cTn id="59" dur="300" accel="50000">
                                          <p:stCondLst>
                                            <p:cond delay="0"/>
                                          </p:stCondLst>
                                        </p:cTn>
                                        <p:tgtEl>
                                          <p:spTgt spid="1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0" dur="300" accel="50000">
                                          <p:stCondLst>
                                            <p:cond delay="0"/>
                                          </p:stCondLst>
                                        </p:cTn>
                                        <p:tgtEl>
                                          <p:spTgt spid="12"/>
                                        </p:tgtEl>
                                        <p:attrNameLst>
                                          <p:attrName>ppt_x</p:attrName>
                                          <p:attrName>ppt_y</p:attrName>
                                        </p:attrNameLst>
                                      </p:cBhvr>
                                    </p:animMotion>
                                    <p:animEffect transition="out" filter="fade">
                                      <p:cBhvr>
                                        <p:cTn id="61" dur="300"/>
                                        <p:tgtEl>
                                          <p:spTgt spid="12"/>
                                        </p:tgtEl>
                                      </p:cBhvr>
                                    </p:animEffect>
                                    <p:set>
                                      <p:cBhvr>
                                        <p:cTn id="62" dur="1" fill="hold">
                                          <p:stCondLst>
                                            <p:cond delay="299"/>
                                          </p:stCondLst>
                                        </p:cTn>
                                        <p:tgtEl>
                                          <p:spTgt spid="12"/>
                                        </p:tgtEl>
                                        <p:attrNameLst>
                                          <p:attrName>style.visibility</p:attrName>
                                        </p:attrNameLst>
                                      </p:cBhvr>
                                      <p:to>
                                        <p:strVal val="hidden"/>
                                      </p:to>
                                    </p:set>
                                  </p:childTnLst>
                                </p:cTn>
                              </p:par>
                              <p:par>
                                <p:cTn id="63" presetID="52" presetClass="exit" presetSubtype="0" fill="hold" nodeType="withEffect">
                                  <p:stCondLst>
                                    <p:cond delay="900"/>
                                  </p:stCondLst>
                                  <p:childTnLst>
                                    <p:animScale>
                                      <p:cBhvr>
                                        <p:cTn id="64" dur="300" accel="50000">
                                          <p:stCondLst>
                                            <p:cond delay="0"/>
                                          </p:stCondLst>
                                        </p:cTn>
                                        <p:tgtEl>
                                          <p:spTgt spid="11"/>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65" dur="300" accel="50000">
                                          <p:stCondLst>
                                            <p:cond delay="0"/>
                                          </p:stCondLst>
                                        </p:cTn>
                                        <p:tgtEl>
                                          <p:spTgt spid="11"/>
                                        </p:tgtEl>
                                        <p:attrNameLst>
                                          <p:attrName>ppt_x</p:attrName>
                                          <p:attrName>ppt_y</p:attrName>
                                        </p:attrNameLst>
                                      </p:cBhvr>
                                    </p:animMotion>
                                    <p:animEffect transition="out" filter="fade">
                                      <p:cBhvr>
                                        <p:cTn id="66" dur="300"/>
                                        <p:tgtEl>
                                          <p:spTgt spid="11"/>
                                        </p:tgtEl>
                                      </p:cBhvr>
                                    </p:animEffect>
                                    <p:set>
                                      <p:cBhvr>
                                        <p:cTn id="67" dur="1" fill="hold">
                                          <p:stCondLst>
                                            <p:cond delay="299"/>
                                          </p:stCondLst>
                                        </p:cTn>
                                        <p:tgtEl>
                                          <p:spTgt spid="11"/>
                                        </p:tgtEl>
                                        <p:attrNameLst>
                                          <p:attrName>style.visibility</p:attrName>
                                        </p:attrNameLst>
                                      </p:cBhvr>
                                      <p:to>
                                        <p:strVal val="hidden"/>
                                      </p:to>
                                    </p:set>
                                  </p:childTnLst>
                                </p:cTn>
                              </p:par>
                              <p:par>
                                <p:cTn id="68" presetID="52" presetClass="exit" presetSubtype="0" fill="hold" nodeType="withEffect">
                                  <p:stCondLst>
                                    <p:cond delay="1000"/>
                                  </p:stCondLst>
                                  <p:childTnLst>
                                    <p:animScale>
                                      <p:cBhvr>
                                        <p:cTn id="69" dur="300" accel="50000">
                                          <p:stCondLst>
                                            <p:cond delay="0"/>
                                          </p:stCondLst>
                                        </p:cTn>
                                        <p:tgtEl>
                                          <p:spTgt spid="10"/>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0" dur="300" accel="50000">
                                          <p:stCondLst>
                                            <p:cond delay="0"/>
                                          </p:stCondLst>
                                        </p:cTn>
                                        <p:tgtEl>
                                          <p:spTgt spid="10"/>
                                        </p:tgtEl>
                                        <p:attrNameLst>
                                          <p:attrName>ppt_x</p:attrName>
                                          <p:attrName>ppt_y</p:attrName>
                                        </p:attrNameLst>
                                      </p:cBhvr>
                                    </p:animMotion>
                                    <p:animEffect transition="out" filter="fade">
                                      <p:cBhvr>
                                        <p:cTn id="71" dur="300"/>
                                        <p:tgtEl>
                                          <p:spTgt spid="10"/>
                                        </p:tgtEl>
                                      </p:cBhvr>
                                    </p:animEffect>
                                    <p:set>
                                      <p:cBhvr>
                                        <p:cTn id="72" dur="1" fill="hold">
                                          <p:stCondLst>
                                            <p:cond delay="299"/>
                                          </p:stCondLst>
                                        </p:cTn>
                                        <p:tgtEl>
                                          <p:spTgt spid="10"/>
                                        </p:tgtEl>
                                        <p:attrNameLst>
                                          <p:attrName>style.visibility</p:attrName>
                                        </p:attrNameLst>
                                      </p:cBhvr>
                                      <p:to>
                                        <p:strVal val="hidden"/>
                                      </p:to>
                                    </p:set>
                                  </p:childTnLst>
                                </p:cTn>
                              </p:par>
                              <p:par>
                                <p:cTn id="73" presetID="52" presetClass="exit" presetSubtype="0" fill="hold" nodeType="withEffect">
                                  <p:stCondLst>
                                    <p:cond delay="1100"/>
                                  </p:stCondLst>
                                  <p:childTnLst>
                                    <p:animScale>
                                      <p:cBhvr>
                                        <p:cTn id="74" dur="300" accel="50000">
                                          <p:stCondLst>
                                            <p:cond delay="0"/>
                                          </p:stCondLst>
                                        </p:cTn>
                                        <p:tgtEl>
                                          <p:spTgt spid="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75" dur="300" accel="50000">
                                          <p:stCondLst>
                                            <p:cond delay="0"/>
                                          </p:stCondLst>
                                        </p:cTn>
                                        <p:tgtEl>
                                          <p:spTgt spid="9"/>
                                        </p:tgtEl>
                                        <p:attrNameLst>
                                          <p:attrName>ppt_x</p:attrName>
                                          <p:attrName>ppt_y</p:attrName>
                                        </p:attrNameLst>
                                      </p:cBhvr>
                                    </p:animMotion>
                                    <p:animEffect transition="out" filter="fade">
                                      <p:cBhvr>
                                        <p:cTn id="76" dur="300"/>
                                        <p:tgtEl>
                                          <p:spTgt spid="9"/>
                                        </p:tgtEl>
                                      </p:cBhvr>
                                    </p:animEffect>
                                    <p:set>
                                      <p:cBhvr>
                                        <p:cTn id="77" dur="1" fill="hold">
                                          <p:stCondLst>
                                            <p:cond delay="299"/>
                                          </p:stCondLst>
                                        </p:cTn>
                                        <p:tgtEl>
                                          <p:spTgt spid="9"/>
                                        </p:tgtEl>
                                        <p:attrNameLst>
                                          <p:attrName>style.visibility</p:attrName>
                                        </p:attrNameLst>
                                      </p:cBhvr>
                                      <p:to>
                                        <p:strVal val="hidden"/>
                                      </p:to>
                                    </p:set>
                                  </p:childTnLst>
                                </p:cTn>
                              </p:par>
                              <p:par>
                                <p:cTn id="78" presetID="52" presetClass="exit" presetSubtype="0" fill="hold" nodeType="withEffect">
                                  <p:stCondLst>
                                    <p:cond delay="1200"/>
                                  </p:stCondLst>
                                  <p:childTnLst>
                                    <p:animScale>
                                      <p:cBhvr>
                                        <p:cTn id="79" dur="3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0" dur="300" accel="50000">
                                          <p:stCondLst>
                                            <p:cond delay="0"/>
                                          </p:stCondLst>
                                        </p:cTn>
                                        <p:tgtEl>
                                          <p:spTgt spid="8"/>
                                        </p:tgtEl>
                                        <p:attrNameLst>
                                          <p:attrName>ppt_x</p:attrName>
                                          <p:attrName>ppt_y</p:attrName>
                                        </p:attrNameLst>
                                      </p:cBhvr>
                                    </p:animMotion>
                                    <p:animEffect transition="out" filter="fade">
                                      <p:cBhvr>
                                        <p:cTn id="81" dur="300"/>
                                        <p:tgtEl>
                                          <p:spTgt spid="8"/>
                                        </p:tgtEl>
                                      </p:cBhvr>
                                    </p:animEffect>
                                    <p:set>
                                      <p:cBhvr>
                                        <p:cTn id="82" dur="1" fill="hold">
                                          <p:stCondLst>
                                            <p:cond delay="299"/>
                                          </p:stCondLst>
                                        </p:cTn>
                                        <p:tgtEl>
                                          <p:spTgt spid="8"/>
                                        </p:tgtEl>
                                        <p:attrNameLst>
                                          <p:attrName>style.visibility</p:attrName>
                                        </p:attrNameLst>
                                      </p:cBhvr>
                                      <p:to>
                                        <p:strVal val="hidden"/>
                                      </p:to>
                                    </p:set>
                                  </p:childTnLst>
                                </p:cTn>
                              </p:par>
                              <p:par>
                                <p:cTn id="83" presetID="2" presetClass="exit" presetSubtype="8" fill="hold" grpId="0" nodeType="withEffect">
                                  <p:stCondLst>
                                    <p:cond delay="1400"/>
                                  </p:stCondLst>
                                  <p:childTnLst>
                                    <p:anim calcmode="lin" valueType="num">
                                      <p:cBhvr additive="base">
                                        <p:cTn id="84" dur="300"/>
                                        <p:tgtEl>
                                          <p:spTgt spid="4100"/>
                                        </p:tgtEl>
                                        <p:attrNameLst>
                                          <p:attrName>ppt_x</p:attrName>
                                        </p:attrNameLst>
                                      </p:cBhvr>
                                      <p:tavLst>
                                        <p:tav tm="0">
                                          <p:val>
                                            <p:strVal val="ppt_x"/>
                                          </p:val>
                                        </p:tav>
                                        <p:tav tm="100000">
                                          <p:val>
                                            <p:strVal val="0-ppt_w/2"/>
                                          </p:val>
                                        </p:tav>
                                      </p:tavLst>
                                    </p:anim>
                                    <p:anim calcmode="lin" valueType="num">
                                      <p:cBhvr additive="base">
                                        <p:cTn id="85" dur="300"/>
                                        <p:tgtEl>
                                          <p:spTgt spid="4100"/>
                                        </p:tgtEl>
                                        <p:attrNameLst>
                                          <p:attrName>ppt_y</p:attrName>
                                        </p:attrNameLst>
                                      </p:cBhvr>
                                      <p:tavLst>
                                        <p:tav tm="0">
                                          <p:val>
                                            <p:strVal val="ppt_y"/>
                                          </p:val>
                                        </p:tav>
                                        <p:tav tm="100000">
                                          <p:val>
                                            <p:strVal val="ppt_y"/>
                                          </p:val>
                                        </p:tav>
                                      </p:tavLst>
                                    </p:anim>
                                    <p:set>
                                      <p:cBhvr>
                                        <p:cTn id="86" dur="1" fill="hold">
                                          <p:stCondLst>
                                            <p:cond delay="299"/>
                                          </p:stCondLst>
                                        </p:cTn>
                                        <p:tgtEl>
                                          <p:spTgt spid="4100"/>
                                        </p:tgtEl>
                                        <p:attrNameLst>
                                          <p:attrName>style.visibility</p:attrName>
                                        </p:attrNameLst>
                                      </p:cBhvr>
                                      <p:to>
                                        <p:strVal val="hidden"/>
                                      </p:to>
                                    </p:set>
                                  </p:childTnLst>
                                </p:cTn>
                              </p:par>
                              <p:par>
                                <p:cTn id="87" presetID="2" presetClass="exit" presetSubtype="8" fill="hold" grpId="0" nodeType="withEffect">
                                  <p:stCondLst>
                                    <p:cond delay="1400"/>
                                  </p:stCondLst>
                                  <p:childTnLst>
                                    <p:anim calcmode="lin" valueType="num">
                                      <p:cBhvr additive="base">
                                        <p:cTn id="88" dur="300"/>
                                        <p:tgtEl>
                                          <p:spTgt spid="22"/>
                                        </p:tgtEl>
                                        <p:attrNameLst>
                                          <p:attrName>ppt_x</p:attrName>
                                        </p:attrNameLst>
                                      </p:cBhvr>
                                      <p:tavLst>
                                        <p:tav tm="0">
                                          <p:val>
                                            <p:strVal val="ppt_x"/>
                                          </p:val>
                                        </p:tav>
                                        <p:tav tm="100000">
                                          <p:val>
                                            <p:strVal val="0-ppt_w/2"/>
                                          </p:val>
                                        </p:tav>
                                      </p:tavLst>
                                    </p:anim>
                                    <p:anim calcmode="lin" valueType="num">
                                      <p:cBhvr additive="base">
                                        <p:cTn id="89" dur="300"/>
                                        <p:tgtEl>
                                          <p:spTgt spid="22"/>
                                        </p:tgtEl>
                                        <p:attrNameLst>
                                          <p:attrName>ppt_y</p:attrName>
                                        </p:attrNameLst>
                                      </p:cBhvr>
                                      <p:tavLst>
                                        <p:tav tm="0">
                                          <p:val>
                                            <p:strVal val="ppt_y"/>
                                          </p:val>
                                        </p:tav>
                                        <p:tav tm="100000">
                                          <p:val>
                                            <p:strVal val="ppt_y"/>
                                          </p:val>
                                        </p:tav>
                                      </p:tavLst>
                                    </p:anim>
                                    <p:set>
                                      <p:cBhvr>
                                        <p:cTn id="90" dur="1" fill="hold">
                                          <p:stCondLst>
                                            <p:cond delay="2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numSld="28">
                <p:cTn id="91" fill="hold" display="0">
                  <p:stCondLst>
                    <p:cond delay="indefinite"/>
                  </p:stCondLst>
                  <p:endCondLst>
                    <p:cond evt="onPrev" delay="0">
                      <p:tgtEl>
                        <p:sldTgt/>
                      </p:tgtEl>
                    </p:cond>
                    <p:cond evt="onStopAudio" delay="0">
                      <p:tgtEl>
                        <p:sldTgt/>
                      </p:tgtEl>
                    </p:cond>
                  </p:endCondLst>
                </p:cTn>
                <p:tgtEl>
                  <p:spTgt spid="21"/>
                </p:tgtEl>
              </p:cMediaNode>
            </p:audio>
          </p:childTnLst>
        </p:cTn>
      </p:par>
    </p:tnLst>
    <p:bldLst>
      <p:bldP spid="4" grpId="0" animBg="1"/>
      <p:bldP spid="410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6"/>
          <p:cNvSpPr txBox="1">
            <a:spLocks noChangeArrowheads="1"/>
          </p:cNvSpPr>
          <p:nvPr/>
        </p:nvSpPr>
        <p:spPr bwMode="auto">
          <a:xfrm>
            <a:off x="288620" y="129779"/>
            <a:ext cx="6069364" cy="1103116"/>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微信优势于</a:t>
            </a:r>
            <a:r>
              <a:rPr lang="en-US" altLang="zh-CN" sz="3200" dirty="0">
                <a:effectLst>
                  <a:outerShdw blurRad="254000" dist="152400" dir="3900000" algn="tl">
                    <a:srgbClr val="000000">
                      <a:alpha val="37000"/>
                    </a:srgbClr>
                  </a:outerShdw>
                </a:effectLst>
                <a:latin typeface="微软雅黑" pitchFamily="34" charset="-122"/>
                <a:ea typeface="微软雅黑" pitchFamily="34" charset="-122"/>
                <a:cs typeface="+mj-cs"/>
              </a:rPr>
              <a:t>APP</a:t>
            </a:r>
            <a:endPar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endParaRPr>
          </a:p>
          <a:p>
            <a:pPr>
              <a:buFont typeface="Arial" pitchFamily="34" charset="0"/>
              <a:buNone/>
              <a:defRPr/>
            </a:pPr>
            <a:endPar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endParaRPr>
          </a:p>
        </p:txBody>
      </p:sp>
      <p:grpSp>
        <p:nvGrpSpPr>
          <p:cNvPr id="2" name="组合 53"/>
          <p:cNvGrpSpPr>
            <a:grpSpLocks/>
          </p:cNvGrpSpPr>
          <p:nvPr/>
        </p:nvGrpSpPr>
        <p:grpSpPr bwMode="auto">
          <a:xfrm>
            <a:off x="960079" y="942975"/>
            <a:ext cx="3369218" cy="3737399"/>
            <a:chOff x="959767" y="942703"/>
            <a:chExt cx="3369027" cy="3942806"/>
          </a:xfrm>
        </p:grpSpPr>
        <p:sp>
          <p:nvSpPr>
            <p:cNvPr id="46" name="Rounded Rectangle 41"/>
            <p:cNvSpPr/>
            <p:nvPr/>
          </p:nvSpPr>
          <p:spPr bwMode="auto">
            <a:xfrm>
              <a:off x="959767" y="942703"/>
              <a:ext cx="3301813" cy="3942806"/>
            </a:xfrm>
            <a:prstGeom prst="roundRect">
              <a:avLst>
                <a:gd name="adj" fmla="val 13686"/>
              </a:avLst>
            </a:prstGeom>
            <a:solidFill>
              <a:srgbClr val="A6A6A6">
                <a:alpha val="50196"/>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286898" algn="ctr" defTabSz="914286">
                <a:lnSpc>
                  <a:spcPct val="90000"/>
                </a:lnSpc>
                <a:spcBef>
                  <a:spcPct val="30000"/>
                </a:spcBef>
                <a:buClr>
                  <a:srgbClr val="050595"/>
                </a:buClr>
                <a:buSzPct val="95000"/>
                <a:buBlip>
                  <a:blip r:embed="rId4"/>
                </a:buBlip>
                <a:tabLst>
                  <a:tab pos="514432" algn="l"/>
                </a:tabLst>
                <a:defRPr/>
              </a:pPr>
              <a:endParaRPr lang="en-US" dirty="0">
                <a:solidFill>
                  <a:srgbClr val="FFFFFF"/>
                </a:solidFill>
                <a:latin typeface="Segoe"/>
              </a:endParaRPr>
            </a:p>
          </p:txBody>
        </p:sp>
        <p:sp>
          <p:nvSpPr>
            <p:cNvPr id="47" name="Rounded Rectangle 24"/>
            <p:cNvSpPr/>
            <p:nvPr/>
          </p:nvSpPr>
          <p:spPr>
            <a:xfrm>
              <a:off x="984811" y="1308271"/>
              <a:ext cx="3277199" cy="488218"/>
            </a:xfrm>
            <a:prstGeom prst="roundRect">
              <a:avLst/>
            </a:prstGeom>
            <a:solidFill>
              <a:srgbClr val="FFFFFF">
                <a:alpha val="60000"/>
              </a:srgbClr>
            </a:solidFill>
            <a:ln w="9525" algn="ctr">
              <a:noFill/>
              <a:round/>
              <a:headEnd/>
              <a:tailEnd/>
            </a:ln>
            <a:effectLst/>
          </p:spPr>
          <p:style>
            <a:lnRef idx="1">
              <a:schemeClr val="accent2"/>
            </a:lnRef>
            <a:fillRef idx="3">
              <a:schemeClr val="accent2"/>
            </a:fillRef>
            <a:effectRef idx="2">
              <a:schemeClr val="accent2"/>
            </a:effectRef>
            <a:fontRef idx="minor">
              <a:schemeClr val="lt1"/>
            </a:fontRef>
          </p:style>
          <p:txBody>
            <a:bodyPr tIns="0" bIns="0" anchor="ctr"/>
            <a:lstStyle/>
            <a:p>
              <a:pPr>
                <a:buFont typeface="Arial" pitchFamily="34" charset="0"/>
                <a:buNone/>
                <a:defRPr/>
              </a:pPr>
              <a:r>
                <a:rPr lang="zh-CN" altLang="en-US" sz="1600" dirty="0">
                  <a:solidFill>
                    <a:schemeClr val="bg1">
                      <a:lumMod val="50000"/>
                    </a:schemeClr>
                  </a:solidFill>
                  <a:latin typeface="黑体" pitchFamily="49" charset="-122"/>
                  <a:ea typeface="黑体" pitchFamily="49" charset="-122"/>
                </a:rPr>
                <a:t>        </a:t>
              </a:r>
              <a:r>
                <a:rPr lang="zh-CN" altLang="en-US" sz="2000" dirty="0">
                  <a:solidFill>
                    <a:schemeClr val="tx1"/>
                  </a:solidFill>
                  <a:latin typeface="微软雅黑" pitchFamily="34" charset="-122"/>
                  <a:ea typeface="微软雅黑" pitchFamily="34" charset="-122"/>
                </a:rPr>
                <a:t>微信 公众平台</a:t>
              </a:r>
            </a:p>
          </p:txBody>
        </p:sp>
        <p:sp>
          <p:nvSpPr>
            <p:cNvPr id="50" name="TextBox 10"/>
            <p:cNvSpPr txBox="1">
              <a:spLocks noChangeArrowheads="1"/>
            </p:cNvSpPr>
            <p:nvPr/>
          </p:nvSpPr>
          <p:spPr bwMode="auto">
            <a:xfrm>
              <a:off x="1012240" y="1856028"/>
              <a:ext cx="3316554" cy="2365309"/>
            </a:xfrm>
            <a:prstGeom prst="rect">
              <a:avLst/>
            </a:prstGeom>
            <a:noFill/>
            <a:ln w="9525">
              <a:noFill/>
              <a:miter lim="800000"/>
              <a:headEnd/>
              <a:tailEnd/>
            </a:ln>
          </p:spPr>
          <p:txBody>
            <a:bodyPr lIns="117098" tIns="58549" rIns="117098" bIns="58549">
              <a:spAutoFit/>
            </a:bodyPr>
            <a:lstStyle/>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全面支持所有智能手机</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节约搜索、下载、刷榜成本</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随时随地人工沟通</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依赖微信自身功能实现品牌、互</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动、电商的</a:t>
              </a:r>
              <a:r>
                <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LBS</a:t>
              </a: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无缝链接</a:t>
              </a:r>
            </a:p>
            <a:p>
              <a:pPr>
                <a:buFont typeface="Arial" pitchFamily="34" charset="0"/>
                <a:buNone/>
                <a:defRPr/>
              </a:pPr>
              <a:endParaRPr lang="zh-CN" altLang="en-US"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4" name="组合 52"/>
          <p:cNvGrpSpPr>
            <a:grpSpLocks/>
          </p:cNvGrpSpPr>
          <p:nvPr/>
        </p:nvGrpSpPr>
        <p:grpSpPr bwMode="auto">
          <a:xfrm>
            <a:off x="4647733" y="738188"/>
            <a:ext cx="3307201" cy="3942186"/>
            <a:chOff x="4661593" y="942703"/>
            <a:chExt cx="3306750" cy="3942806"/>
          </a:xfrm>
        </p:grpSpPr>
        <p:sp>
          <p:nvSpPr>
            <p:cNvPr id="44" name="Rounded Rectangle 63"/>
            <p:cNvSpPr/>
            <p:nvPr/>
          </p:nvSpPr>
          <p:spPr bwMode="auto">
            <a:xfrm>
              <a:off x="4666530" y="942703"/>
              <a:ext cx="3301813" cy="3942806"/>
            </a:xfrm>
            <a:prstGeom prst="roundRect">
              <a:avLst>
                <a:gd name="adj" fmla="val 13686"/>
              </a:avLst>
            </a:prstGeom>
            <a:solidFill>
              <a:srgbClr val="A6A6A6">
                <a:alpha val="50196"/>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286898" algn="ctr" defTabSz="914286">
                <a:lnSpc>
                  <a:spcPct val="90000"/>
                </a:lnSpc>
                <a:spcBef>
                  <a:spcPct val="30000"/>
                </a:spcBef>
                <a:buClr>
                  <a:srgbClr val="050595"/>
                </a:buClr>
                <a:buSzPct val="95000"/>
                <a:buBlip>
                  <a:blip r:embed="rId4"/>
                </a:buBlip>
                <a:tabLst>
                  <a:tab pos="514432" algn="l"/>
                </a:tabLst>
                <a:defRPr/>
              </a:pPr>
              <a:endParaRPr lang="en-US" dirty="0">
                <a:solidFill>
                  <a:srgbClr val="FFFFFF"/>
                </a:solidFill>
                <a:latin typeface="Segoe"/>
              </a:endParaRPr>
            </a:p>
          </p:txBody>
        </p:sp>
        <p:sp>
          <p:nvSpPr>
            <p:cNvPr id="45" name="Rounded Rectangle 4"/>
            <p:cNvSpPr/>
            <p:nvPr/>
          </p:nvSpPr>
          <p:spPr>
            <a:xfrm>
              <a:off x="4661593" y="1527392"/>
              <a:ext cx="3293633" cy="504904"/>
            </a:xfrm>
            <a:prstGeom prst="roundRect">
              <a:avLst/>
            </a:prstGeom>
            <a:solidFill>
              <a:srgbClr val="FFFFFF">
                <a:alpha val="60000"/>
              </a:srgbClr>
            </a:solidFill>
            <a:ln w="9525" algn="ctr">
              <a:noFill/>
              <a:round/>
              <a:headEnd/>
              <a:tailEnd/>
            </a:ln>
            <a:effectLst/>
          </p:spPr>
          <p:style>
            <a:lnRef idx="1">
              <a:schemeClr val="accent2"/>
            </a:lnRef>
            <a:fillRef idx="3">
              <a:schemeClr val="accent2"/>
            </a:fillRef>
            <a:effectRef idx="2">
              <a:schemeClr val="accent2"/>
            </a:effectRef>
            <a:fontRef idx="minor">
              <a:schemeClr val="lt1"/>
            </a:fontRef>
          </p:style>
          <p:txBody>
            <a:bodyPr tIns="0" bIns="0" anchor="ctr"/>
            <a:lstStyle/>
            <a:p>
              <a:pPr algn="ctr" defTabSz="1105919" eaLnBrk="0" hangingPunct="0">
                <a:lnSpc>
                  <a:spcPct val="90000"/>
                </a:lnSpc>
                <a:spcBef>
                  <a:spcPct val="30000"/>
                </a:spcBef>
                <a:buClr>
                  <a:srgbClr val="050595"/>
                </a:buClr>
                <a:buSzPct val="95000"/>
                <a:tabLst>
                  <a:tab pos="514432" algn="l"/>
                </a:tabLst>
                <a:defRPr/>
              </a:pPr>
              <a:r>
                <a:rPr lang="zh-CN" altLang="en-US" sz="2000" dirty="0">
                  <a:solidFill>
                    <a:schemeClr val="tx1"/>
                  </a:solidFill>
                  <a:latin typeface="微软雅黑" pitchFamily="34" charset="-122"/>
                  <a:ea typeface="微软雅黑" pitchFamily="34" charset="-122"/>
                </a:rPr>
                <a:t>移动</a:t>
              </a:r>
              <a:r>
                <a:rPr lang="en-US" altLang="zh-CN" sz="2000" dirty="0">
                  <a:solidFill>
                    <a:schemeClr val="tx1"/>
                  </a:solidFill>
                  <a:latin typeface="微软雅黑" pitchFamily="34" charset="-122"/>
                  <a:ea typeface="微软雅黑" pitchFamily="34" charset="-122"/>
                </a:rPr>
                <a:t>APP</a:t>
              </a:r>
              <a:endParaRPr lang="en-US" sz="2000" dirty="0">
                <a:solidFill>
                  <a:schemeClr val="tx1"/>
                </a:solidFill>
                <a:latin typeface="微软雅黑" pitchFamily="34" charset="-122"/>
                <a:ea typeface="微软雅黑" pitchFamily="34" charset="-122"/>
              </a:endParaRPr>
            </a:p>
          </p:txBody>
        </p:sp>
        <p:sp>
          <p:nvSpPr>
            <p:cNvPr id="51" name="矩形 50"/>
            <p:cNvSpPr/>
            <p:nvPr/>
          </p:nvSpPr>
          <p:spPr>
            <a:xfrm>
              <a:off x="4853582" y="2281176"/>
              <a:ext cx="2802331" cy="2396165"/>
            </a:xfrm>
            <a:prstGeom prst="rect">
              <a:avLst/>
            </a:prstGeom>
          </p:spPr>
          <p:txBody>
            <a:bodyPr lIns="117098" tIns="58549" rIns="117098" bIns="58549">
              <a:spAutoFit/>
            </a:bodyPr>
            <a:lstStyle/>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需适配不同智能手机</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依靠</a:t>
              </a:r>
              <a:r>
                <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APP</a:t>
              </a: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榜单、下载网站推荐</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搜索、下载受限</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r>
                <a:rPr lang="zh-CN" altLang="en-US" sz="1600" dirty="0">
                  <a:solidFill>
                    <a:schemeClr val="bg1"/>
                  </a:solidFill>
                  <a:effectLst>
                    <a:outerShdw blurRad="38100" dist="38100" dir="2700000" algn="tl">
                      <a:srgbClr val="000000">
                        <a:alpha val="43137"/>
                      </a:srgbClr>
                    </a:outerShdw>
                  </a:effectLst>
                  <a:latin typeface="黑体" pitchFamily="49" charset="-122"/>
                  <a:ea typeface="黑体" pitchFamily="49" charset="-122"/>
                </a:rPr>
                <a:t>无法实现人机即时沟通</a:t>
              </a:r>
              <a:endParaRPr lang="en-US" altLang="zh-CN" sz="1600"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a:p>
              <a:pPr>
                <a:buFont typeface="Arial" pitchFamily="34" charset="0"/>
                <a:buNone/>
                <a:defRPr/>
              </a:pPr>
              <a:endParaRPr lang="en-US" altLang="zh-CN"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grpSp>
    </p:spTree>
    <p:extLst>
      <p:ext uri="{BB962C8B-B14F-4D97-AF65-F5344CB8AC3E}">
        <p14:creationId xmlns:p14="http://schemas.microsoft.com/office/powerpoint/2010/main" val="1816159878"/>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6"/>
          <p:cNvSpPr txBox="1">
            <a:spLocks noChangeArrowheads="1"/>
          </p:cNvSpPr>
          <p:nvPr/>
        </p:nvSpPr>
        <p:spPr bwMode="auto">
          <a:xfrm>
            <a:off x="288620" y="129779"/>
            <a:ext cx="6069364" cy="610674"/>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微信</a:t>
            </a:r>
            <a:r>
              <a:rPr lang="en-US" altLang="zh-CN" sz="3200" dirty="0">
                <a:effectLst>
                  <a:outerShdw blurRad="254000" dist="152400" dir="3900000" algn="tl">
                    <a:srgbClr val="000000">
                      <a:alpha val="37000"/>
                    </a:srgbClr>
                  </a:outerShdw>
                </a:effectLst>
                <a:latin typeface="微软雅黑" pitchFamily="34" charset="-122"/>
                <a:ea typeface="微软雅黑" pitchFamily="34" charset="-122"/>
                <a:cs typeface="+mj-cs"/>
              </a:rPr>
              <a:t>—</a:t>
            </a: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企业的移动时代</a:t>
            </a:r>
          </a:p>
        </p:txBody>
      </p:sp>
      <p:cxnSp>
        <p:nvCxnSpPr>
          <p:cNvPr id="4" name="直接连接符 3"/>
          <p:cNvCxnSpPr/>
          <p:nvPr/>
        </p:nvCxnSpPr>
        <p:spPr>
          <a:xfrm>
            <a:off x="1333376" y="2670572"/>
            <a:ext cx="6497523" cy="0"/>
          </a:xfrm>
          <a:prstGeom prst="line">
            <a:avLst/>
          </a:prstGeom>
          <a:ln>
            <a:solidFill>
              <a:srgbClr val="36A34A"/>
            </a:solidFill>
            <a:prstDash val="sysDash"/>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227231" y="1284685"/>
            <a:ext cx="7845211" cy="733785"/>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4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移动互联网的企业</a:t>
            </a:r>
            <a:r>
              <a:rPr lang="en-US" altLang="zh-CN" sz="4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CRM</a:t>
            </a:r>
            <a:r>
              <a:rPr lang="zh-CN" altLang="en-US" sz="40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平台</a:t>
            </a:r>
            <a:endParaRPr lang="zh-CN" altLang="en-US" sz="48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 name="TextBox 6"/>
          <p:cNvSpPr txBox="1">
            <a:spLocks noChangeArrowheads="1"/>
          </p:cNvSpPr>
          <p:nvPr/>
        </p:nvSpPr>
        <p:spPr bwMode="auto">
          <a:xfrm>
            <a:off x="714394" y="3534966"/>
            <a:ext cx="7724753" cy="856895"/>
          </a:xfrm>
          <a:prstGeom prst="rect">
            <a:avLst/>
          </a:prstGeom>
          <a:noFill/>
          <a:ln w="9525">
            <a:noFill/>
            <a:miter lim="800000"/>
            <a:headEnd/>
            <a:tailEnd/>
          </a:ln>
        </p:spPr>
        <p:txBody>
          <a:bodyPr lIns="117088" tIns="58544" rIns="117088" bIns="58544">
            <a:spAutoFit/>
          </a:bodyPr>
          <a:lstStyle/>
          <a:p>
            <a:pPr algn="ctr">
              <a:buFont typeface="Arial" pitchFamily="34" charset="0"/>
              <a:buNone/>
              <a:defRPr/>
            </a:pPr>
            <a:r>
              <a:rPr lang="zh-CN" altLang="en-US" sz="2400" dirty="0">
                <a:solidFill>
                  <a:schemeClr val="bg1"/>
                </a:solidFill>
                <a:latin typeface="微软雅黑" pitchFamily="34" charset="-122"/>
                <a:ea typeface="微软雅黑" pitchFamily="34" charset="-122"/>
              </a:rPr>
              <a:t>通过自定义菜单给企业一个简单、便捷的</a:t>
            </a:r>
            <a:r>
              <a:rPr lang="zh-CN" altLang="en-US" sz="2400" dirty="0">
                <a:solidFill>
                  <a:srgbClr val="00B050"/>
                </a:solidFill>
                <a:latin typeface="微软雅黑" pitchFamily="34" charset="-122"/>
                <a:ea typeface="微软雅黑" pitchFamily="34" charset="-122"/>
              </a:rPr>
              <a:t>移动站点</a:t>
            </a:r>
            <a:r>
              <a:rPr lang="zh-CN" altLang="en-US" sz="2400" dirty="0">
                <a:solidFill>
                  <a:schemeClr val="bg1"/>
                </a:solidFill>
                <a:latin typeface="微软雅黑" pitchFamily="34" charset="-122"/>
                <a:ea typeface="微软雅黑" pitchFamily="34" charset="-122"/>
              </a:rPr>
              <a:t>！</a:t>
            </a:r>
            <a:endParaRPr lang="en-US" altLang="zh-CN" sz="2400" dirty="0">
              <a:solidFill>
                <a:schemeClr val="bg1"/>
              </a:solidFill>
              <a:latin typeface="微软雅黑" pitchFamily="34" charset="-122"/>
              <a:ea typeface="微软雅黑" pitchFamily="34" charset="-122"/>
            </a:endParaRPr>
          </a:p>
          <a:p>
            <a:pPr algn="ctr">
              <a:buFont typeface="Arial" pitchFamily="34" charset="0"/>
              <a:buNone/>
              <a:defRPr/>
            </a:pPr>
            <a:r>
              <a:rPr lang="zh-CN" altLang="en-US" sz="2400" dirty="0">
                <a:solidFill>
                  <a:schemeClr val="bg1">
                    <a:lumMod val="95000"/>
                  </a:schemeClr>
                </a:solidFill>
                <a:latin typeface="微软雅黑" pitchFamily="34" charset="-122"/>
                <a:ea typeface="微软雅黑" pitchFamily="34" charset="-122"/>
              </a:rPr>
              <a:t>微信</a:t>
            </a:r>
            <a:r>
              <a:rPr lang="en-US" altLang="zh-CN" sz="2400" dirty="0">
                <a:solidFill>
                  <a:schemeClr val="bg1"/>
                </a:solidFill>
                <a:latin typeface="微软雅黑" pitchFamily="34" charset="-122"/>
                <a:ea typeface="微软雅黑" pitchFamily="34" charset="-122"/>
              </a:rPr>
              <a:t>—</a:t>
            </a:r>
            <a:r>
              <a:rPr lang="zh-CN" altLang="en-US" sz="2400" dirty="0">
                <a:solidFill>
                  <a:schemeClr val="bg1"/>
                </a:solidFill>
                <a:latin typeface="微软雅黑" pitchFamily="34" charset="-122"/>
                <a:ea typeface="微软雅黑" pitchFamily="34" charset="-122"/>
              </a:rPr>
              <a:t>打造属于企业的</a:t>
            </a:r>
            <a:r>
              <a:rPr lang="zh-CN" altLang="en-US" sz="2400" dirty="0">
                <a:solidFill>
                  <a:srgbClr val="00B050"/>
                </a:solidFill>
                <a:latin typeface="微软雅黑" pitchFamily="34" charset="-122"/>
                <a:ea typeface="微软雅黑" pitchFamily="34" charset="-122"/>
              </a:rPr>
              <a:t>移动时代！</a:t>
            </a:r>
          </a:p>
        </p:txBody>
      </p:sp>
      <p:sp>
        <p:nvSpPr>
          <p:cNvPr id="7" name="Rounded Rectangle 79"/>
          <p:cNvSpPr>
            <a:spLocks noChangeArrowheads="1"/>
          </p:cNvSpPr>
          <p:nvPr/>
        </p:nvSpPr>
        <p:spPr bwMode="auto">
          <a:xfrm>
            <a:off x="1031637" y="1133475"/>
            <a:ext cx="7015131" cy="1023938"/>
          </a:xfrm>
          <a:prstGeom prst="roundRect">
            <a:avLst>
              <a:gd name="adj" fmla="val 16667"/>
            </a:avLst>
          </a:prstGeom>
          <a:noFill/>
          <a:ln w="28575">
            <a:solidFill>
              <a:srgbClr val="92D050"/>
            </a:solidFill>
            <a:round/>
            <a:headEnd/>
            <a:tailEnd/>
          </a:ln>
          <a:extLst>
            <a:ext uri="{909E8E84-426E-40DD-AFC4-6F175D3DCCD1}">
              <a14:hiddenFill xmlns:a14="http://schemas.microsoft.com/office/drawing/2010/main">
                <a:solidFill>
                  <a:srgbClr val="FFFFFF"/>
                </a:solidFill>
              </a14:hiddenFill>
            </a:ext>
          </a:extLst>
        </p:spPr>
        <p:txBody>
          <a:bodyPr lIns="91432" tIns="45716" rIns="91432" bIns="45716"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eaLnBrk="1" hangingPunct="1">
              <a:spcBef>
                <a:spcPct val="0"/>
              </a:spcBef>
              <a:buFont typeface="Arial" charset="0"/>
              <a:buNone/>
            </a:pPr>
            <a:endParaRPr lang="en-US" altLang="zh-CN" sz="1600">
              <a:latin typeface="Segoe"/>
            </a:endParaRPr>
          </a:p>
        </p:txBody>
      </p:sp>
    </p:spTree>
    <p:extLst>
      <p:ext uri="{BB962C8B-B14F-4D97-AF65-F5344CB8AC3E}">
        <p14:creationId xmlns:p14="http://schemas.microsoft.com/office/powerpoint/2010/main" val="2590345954"/>
      </p:ext>
    </p:extLst>
  </p:cSld>
  <p:clrMapOvr>
    <a:masterClrMapping/>
  </p:clrMapOvr>
  <mc:AlternateContent xmlns:mc="http://schemas.openxmlformats.org/markup-compatibility/2006">
    <mc:Choice xmlns:p14="http://schemas.microsoft.com/office/powerpoint/2010/main" Requires="p14">
      <p:transition spd="slow" p14:dur="2000" advClick="0" advTm="30000">
        <p:wheel spokes="1"/>
      </p:transition>
    </mc:Choice>
    <mc:Fallback>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nodeType="afterGroup">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hujuasn\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页脚占位符 1"/>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2EBEB738-276D-4E7E-A706-09E184F028C8}" type="slidenum">
              <a:rPr lang="zh-CN" altLang="en-US" sz="1200">
                <a:solidFill>
                  <a:srgbClr val="898989"/>
                </a:solidFill>
              </a:rPr>
              <a:pPr>
                <a:spcBef>
                  <a:spcPct val="0"/>
                </a:spcBef>
                <a:buFontTx/>
                <a:buNone/>
              </a:pPr>
              <a:t>22</a:t>
            </a:fld>
            <a:r>
              <a:rPr lang="zh-CN" altLang="en-US" sz="1200">
                <a:solidFill>
                  <a:srgbClr val="898989"/>
                </a:solidFill>
                <a:sym typeface="Calibri" pitchFamily="34" charset="0"/>
              </a:rPr>
              <a:t>页</a:t>
            </a:r>
          </a:p>
        </p:txBody>
      </p:sp>
      <p:sp>
        <p:nvSpPr>
          <p:cNvPr id="25603" name="Rectangle 2"/>
          <p:cNvSpPr>
            <a:spLocks noChangeArrowheads="1"/>
          </p:cNvSpPr>
          <p:nvPr/>
        </p:nvSpPr>
        <p:spPr bwMode="auto">
          <a:xfrm>
            <a:off x="0" y="173832"/>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000">
                <a:latin typeface="微软雅黑" pitchFamily="34" charset="-122"/>
                <a:ea typeface="微软雅黑" pitchFamily="34" charset="-122"/>
              </a:rPr>
              <a:t>互联网客服为什么能提高效率</a:t>
            </a:r>
          </a:p>
        </p:txBody>
      </p:sp>
      <p:sp>
        <p:nvSpPr>
          <p:cNvPr id="25604" name="TextBox 3"/>
          <p:cNvSpPr txBox="1">
            <a:spLocks noChangeArrowheads="1"/>
          </p:cNvSpPr>
          <p:nvPr/>
        </p:nvSpPr>
        <p:spPr bwMode="auto">
          <a:xfrm flipH="1">
            <a:off x="1012555" y="1549004"/>
            <a:ext cx="3149772" cy="2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dirty="0">
                <a:solidFill>
                  <a:srgbClr val="FF6600"/>
                </a:solidFill>
              </a:rPr>
              <a:t>一对多服务，提高效率</a:t>
            </a:r>
            <a:r>
              <a:rPr lang="en-US" altLang="zh-CN" sz="1800" dirty="0">
                <a:solidFill>
                  <a:srgbClr val="FF6600"/>
                </a:solidFill>
              </a:rPr>
              <a:t>1-2</a:t>
            </a:r>
            <a:r>
              <a:rPr lang="zh-CN" altLang="en-US" sz="1800" dirty="0">
                <a:solidFill>
                  <a:srgbClr val="FF6600"/>
                </a:solidFill>
              </a:rPr>
              <a:t>倍</a:t>
            </a:r>
          </a:p>
        </p:txBody>
      </p:sp>
      <p:sp>
        <p:nvSpPr>
          <p:cNvPr id="25605" name="TextBox 4"/>
          <p:cNvSpPr txBox="1">
            <a:spLocks noChangeArrowheads="1"/>
          </p:cNvSpPr>
          <p:nvPr/>
        </p:nvSpPr>
        <p:spPr bwMode="auto">
          <a:xfrm flipH="1">
            <a:off x="4495075" y="969169"/>
            <a:ext cx="2696567" cy="2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dirty="0">
                <a:solidFill>
                  <a:schemeClr val="folHlink"/>
                </a:solidFill>
              </a:rPr>
              <a:t>文字交流，避免错漏</a:t>
            </a:r>
          </a:p>
        </p:txBody>
      </p:sp>
      <p:sp>
        <p:nvSpPr>
          <p:cNvPr id="25606" name="TextBox 5"/>
          <p:cNvSpPr txBox="1">
            <a:spLocks noChangeArrowheads="1"/>
          </p:cNvSpPr>
          <p:nvPr/>
        </p:nvSpPr>
        <p:spPr bwMode="auto">
          <a:xfrm flipH="1">
            <a:off x="344675" y="2669382"/>
            <a:ext cx="3005462" cy="2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dirty="0">
                <a:solidFill>
                  <a:srgbClr val="FF0066"/>
                </a:solidFill>
              </a:rPr>
              <a:t>利于采用自动化手段</a:t>
            </a:r>
          </a:p>
        </p:txBody>
      </p:sp>
      <p:sp>
        <p:nvSpPr>
          <p:cNvPr id="25607" name="TextBox 6"/>
          <p:cNvSpPr txBox="1">
            <a:spLocks noChangeArrowheads="1"/>
          </p:cNvSpPr>
          <p:nvPr/>
        </p:nvSpPr>
        <p:spPr bwMode="auto">
          <a:xfrm flipH="1">
            <a:off x="4495075" y="2139554"/>
            <a:ext cx="3808111" cy="2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a:solidFill>
                  <a:srgbClr val="33CC33"/>
                </a:solidFill>
              </a:rPr>
              <a:t>知识库、</a:t>
            </a:r>
            <a:r>
              <a:rPr lang="en-US" altLang="zh-CN" sz="1800">
                <a:solidFill>
                  <a:srgbClr val="33CC33"/>
                </a:solidFill>
              </a:rPr>
              <a:t>CRM</a:t>
            </a:r>
            <a:r>
              <a:rPr lang="zh-CN" altLang="en-US" sz="1800">
                <a:solidFill>
                  <a:srgbClr val="33CC33"/>
                </a:solidFill>
              </a:rPr>
              <a:t>等系统辅助提高效率</a:t>
            </a:r>
          </a:p>
        </p:txBody>
      </p:sp>
      <p:sp>
        <p:nvSpPr>
          <p:cNvPr id="25608" name="TextBox 7"/>
          <p:cNvSpPr txBox="1">
            <a:spLocks noChangeArrowheads="1"/>
          </p:cNvSpPr>
          <p:nvPr/>
        </p:nvSpPr>
        <p:spPr bwMode="auto">
          <a:xfrm flipH="1">
            <a:off x="2813447" y="3579019"/>
            <a:ext cx="2696567" cy="2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dirty="0">
                <a:solidFill>
                  <a:schemeClr val="hlink"/>
                </a:solidFill>
              </a:rPr>
              <a:t>便于使用电子化支付手段</a:t>
            </a:r>
          </a:p>
        </p:txBody>
      </p:sp>
    </p:spTree>
    <p:extLst>
      <p:ext uri="{BB962C8B-B14F-4D97-AF65-F5344CB8AC3E}">
        <p14:creationId xmlns:p14="http://schemas.microsoft.com/office/powerpoint/2010/main" val="536579770"/>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1000" fill="hold"/>
                                        <p:tgtEl>
                                          <p:spTgt spid="25605"/>
                                        </p:tgtEl>
                                        <p:attrNameLst>
                                          <p:attrName>ppt_w</p:attrName>
                                        </p:attrNameLst>
                                      </p:cBhvr>
                                      <p:tavLst>
                                        <p:tav tm="0">
                                          <p:val>
                                            <p:fltVal val="0"/>
                                          </p:val>
                                        </p:tav>
                                        <p:tav tm="100000">
                                          <p:val>
                                            <p:strVal val="#ppt_w"/>
                                          </p:val>
                                        </p:tav>
                                      </p:tavLst>
                                    </p:anim>
                                    <p:anim calcmode="lin" valueType="num">
                                      <p:cBhvr>
                                        <p:cTn id="8" dur="1000" fill="hold"/>
                                        <p:tgtEl>
                                          <p:spTgt spid="25605"/>
                                        </p:tgtEl>
                                        <p:attrNameLst>
                                          <p:attrName>ppt_h</p:attrName>
                                        </p:attrNameLst>
                                      </p:cBhvr>
                                      <p:tavLst>
                                        <p:tav tm="0">
                                          <p:val>
                                            <p:fltVal val="0"/>
                                          </p:val>
                                        </p:tav>
                                        <p:tav tm="100000">
                                          <p:val>
                                            <p:strVal val="#ppt_h"/>
                                          </p:val>
                                        </p:tav>
                                      </p:tavLst>
                                    </p:anim>
                                    <p:anim calcmode="lin" valueType="num">
                                      <p:cBhvr>
                                        <p:cTn id="9" dur="1000" fill="hold"/>
                                        <p:tgtEl>
                                          <p:spTgt spid="25605"/>
                                        </p:tgtEl>
                                        <p:attrNameLst>
                                          <p:attrName>style.rotation</p:attrName>
                                        </p:attrNameLst>
                                      </p:cBhvr>
                                      <p:tavLst>
                                        <p:tav tm="0">
                                          <p:val>
                                            <p:fltVal val="90"/>
                                          </p:val>
                                        </p:tav>
                                        <p:tav tm="100000">
                                          <p:val>
                                            <p:fltVal val="0"/>
                                          </p:val>
                                        </p:tav>
                                      </p:tavLst>
                                    </p:anim>
                                    <p:animEffect transition="in" filter="fade">
                                      <p:cBhvr>
                                        <p:cTn id="10" dur="1000"/>
                                        <p:tgtEl>
                                          <p:spTgt spid="2560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604"/>
                                        </p:tgtEl>
                                        <p:attrNameLst>
                                          <p:attrName>style.visibility</p:attrName>
                                        </p:attrNameLst>
                                      </p:cBhvr>
                                      <p:to>
                                        <p:strVal val="visible"/>
                                      </p:to>
                                    </p:set>
                                    <p:anim calcmode="lin" valueType="num">
                                      <p:cBhvr additive="base">
                                        <p:cTn id="15" dur="500" fill="hold"/>
                                        <p:tgtEl>
                                          <p:spTgt spid="25604"/>
                                        </p:tgtEl>
                                        <p:attrNameLst>
                                          <p:attrName>ppt_x</p:attrName>
                                        </p:attrNameLst>
                                      </p:cBhvr>
                                      <p:tavLst>
                                        <p:tav tm="0">
                                          <p:val>
                                            <p:strVal val="#ppt_x"/>
                                          </p:val>
                                        </p:tav>
                                        <p:tav tm="100000">
                                          <p:val>
                                            <p:strVal val="#ppt_x"/>
                                          </p:val>
                                        </p:tav>
                                      </p:tavLst>
                                    </p:anim>
                                    <p:anim calcmode="lin" valueType="num">
                                      <p:cBhvr additive="base">
                                        <p:cTn id="16"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07"/>
                                        </p:tgtEl>
                                        <p:attrNameLst>
                                          <p:attrName>style.visibility</p:attrName>
                                        </p:attrNameLst>
                                      </p:cBhvr>
                                      <p:to>
                                        <p:strVal val="visible"/>
                                      </p:to>
                                    </p:set>
                                    <p:animEffect transition="in" filter="fade">
                                      <p:cBhvr>
                                        <p:cTn id="21" dur="1000"/>
                                        <p:tgtEl>
                                          <p:spTgt spid="25607"/>
                                        </p:tgtEl>
                                      </p:cBhvr>
                                    </p:animEffect>
                                    <p:anim calcmode="lin" valueType="num">
                                      <p:cBhvr>
                                        <p:cTn id="22" dur="1000" fill="hold"/>
                                        <p:tgtEl>
                                          <p:spTgt spid="25607"/>
                                        </p:tgtEl>
                                        <p:attrNameLst>
                                          <p:attrName>ppt_x</p:attrName>
                                        </p:attrNameLst>
                                      </p:cBhvr>
                                      <p:tavLst>
                                        <p:tav tm="0">
                                          <p:val>
                                            <p:strVal val="#ppt_x"/>
                                          </p:val>
                                        </p:tav>
                                        <p:tav tm="100000">
                                          <p:val>
                                            <p:strVal val="#ppt_x"/>
                                          </p:val>
                                        </p:tav>
                                      </p:tavLst>
                                    </p:anim>
                                    <p:anim calcmode="lin" valueType="num">
                                      <p:cBhvr>
                                        <p:cTn id="23" dur="1000" fill="hold"/>
                                        <p:tgtEl>
                                          <p:spTgt spid="2560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heel(1)">
                                      <p:cBhvr>
                                        <p:cTn id="28" dur="2000"/>
                                        <p:tgtEl>
                                          <p:spTgt spid="25606"/>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25608"/>
                                        </p:tgtEl>
                                        <p:attrNameLst>
                                          <p:attrName>style.visibility</p:attrName>
                                        </p:attrNameLst>
                                      </p:cBhvr>
                                      <p:to>
                                        <p:strVal val="visible"/>
                                      </p:to>
                                    </p:set>
                                    <p:animEffect transition="in" filter="wipe(down)">
                                      <p:cBhvr>
                                        <p:cTn id="33" dur="580">
                                          <p:stCondLst>
                                            <p:cond delay="0"/>
                                          </p:stCondLst>
                                        </p:cTn>
                                        <p:tgtEl>
                                          <p:spTgt spid="25608"/>
                                        </p:tgtEl>
                                      </p:cBhvr>
                                    </p:animEffect>
                                    <p:anim calcmode="lin" valueType="num">
                                      <p:cBhvr>
                                        <p:cTn id="34" dur="1822" tmFilter="0,0; 0.14,0.36; 0.43,0.73; 0.71,0.91; 1.0,1.0">
                                          <p:stCondLst>
                                            <p:cond delay="0"/>
                                          </p:stCondLst>
                                        </p:cTn>
                                        <p:tgtEl>
                                          <p:spTgt spid="25608"/>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5608"/>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5608"/>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5608"/>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5608"/>
                                        </p:tgtEl>
                                        <p:attrNameLst>
                                          <p:attrName>ppt_y</p:attrName>
                                        </p:attrNameLst>
                                      </p:cBhvr>
                                      <p:tavLst>
                                        <p:tav tm="0" fmla="#ppt_y-sin(pi*$)/81">
                                          <p:val>
                                            <p:fltVal val="0"/>
                                          </p:val>
                                        </p:tav>
                                        <p:tav tm="100000">
                                          <p:val>
                                            <p:fltVal val="1"/>
                                          </p:val>
                                        </p:tav>
                                      </p:tavLst>
                                    </p:anim>
                                    <p:animScale>
                                      <p:cBhvr>
                                        <p:cTn id="39" dur="26">
                                          <p:stCondLst>
                                            <p:cond delay="650"/>
                                          </p:stCondLst>
                                        </p:cTn>
                                        <p:tgtEl>
                                          <p:spTgt spid="25608"/>
                                        </p:tgtEl>
                                      </p:cBhvr>
                                      <p:to x="100000" y="60000"/>
                                    </p:animScale>
                                    <p:animScale>
                                      <p:cBhvr>
                                        <p:cTn id="40" dur="166" decel="50000">
                                          <p:stCondLst>
                                            <p:cond delay="676"/>
                                          </p:stCondLst>
                                        </p:cTn>
                                        <p:tgtEl>
                                          <p:spTgt spid="25608"/>
                                        </p:tgtEl>
                                      </p:cBhvr>
                                      <p:to x="100000" y="100000"/>
                                    </p:animScale>
                                    <p:animScale>
                                      <p:cBhvr>
                                        <p:cTn id="41" dur="26">
                                          <p:stCondLst>
                                            <p:cond delay="1312"/>
                                          </p:stCondLst>
                                        </p:cTn>
                                        <p:tgtEl>
                                          <p:spTgt spid="25608"/>
                                        </p:tgtEl>
                                      </p:cBhvr>
                                      <p:to x="100000" y="80000"/>
                                    </p:animScale>
                                    <p:animScale>
                                      <p:cBhvr>
                                        <p:cTn id="42" dur="166" decel="50000">
                                          <p:stCondLst>
                                            <p:cond delay="1338"/>
                                          </p:stCondLst>
                                        </p:cTn>
                                        <p:tgtEl>
                                          <p:spTgt spid="25608"/>
                                        </p:tgtEl>
                                      </p:cBhvr>
                                      <p:to x="100000" y="100000"/>
                                    </p:animScale>
                                    <p:animScale>
                                      <p:cBhvr>
                                        <p:cTn id="43" dur="26">
                                          <p:stCondLst>
                                            <p:cond delay="1642"/>
                                          </p:stCondLst>
                                        </p:cTn>
                                        <p:tgtEl>
                                          <p:spTgt spid="25608"/>
                                        </p:tgtEl>
                                      </p:cBhvr>
                                      <p:to x="100000" y="90000"/>
                                    </p:animScale>
                                    <p:animScale>
                                      <p:cBhvr>
                                        <p:cTn id="44" dur="166" decel="50000">
                                          <p:stCondLst>
                                            <p:cond delay="1668"/>
                                          </p:stCondLst>
                                        </p:cTn>
                                        <p:tgtEl>
                                          <p:spTgt spid="25608"/>
                                        </p:tgtEl>
                                      </p:cBhvr>
                                      <p:to x="100000" y="100000"/>
                                    </p:animScale>
                                    <p:animScale>
                                      <p:cBhvr>
                                        <p:cTn id="45" dur="26">
                                          <p:stCondLst>
                                            <p:cond delay="1808"/>
                                          </p:stCondLst>
                                        </p:cTn>
                                        <p:tgtEl>
                                          <p:spTgt spid="25608"/>
                                        </p:tgtEl>
                                      </p:cBhvr>
                                      <p:to x="100000" y="95000"/>
                                    </p:animScale>
                                    <p:animScale>
                                      <p:cBhvr>
                                        <p:cTn id="46" dur="166" decel="50000">
                                          <p:stCondLst>
                                            <p:cond delay="1834"/>
                                          </p:stCondLst>
                                        </p:cTn>
                                        <p:tgtEl>
                                          <p:spTgt spid="2560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页脚占位符 1"/>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rgbClr val="898989"/>
                </a:solidFill>
                <a:sym typeface="Calibri" pitchFamily="34" charset="0"/>
              </a:rPr>
              <a:t>第</a:t>
            </a:r>
            <a:fld id="{5728EA3F-7DA1-4BF1-BB3F-6E20EA95692E}" type="slidenum">
              <a:rPr lang="zh-CN" altLang="en-US" sz="1200">
                <a:solidFill>
                  <a:srgbClr val="898989"/>
                </a:solidFill>
              </a:rPr>
              <a:pPr>
                <a:spcBef>
                  <a:spcPct val="0"/>
                </a:spcBef>
                <a:buFontTx/>
                <a:buNone/>
              </a:pPr>
              <a:t>23</a:t>
            </a:fld>
            <a:r>
              <a:rPr lang="zh-CN" altLang="en-US" sz="1200">
                <a:solidFill>
                  <a:srgbClr val="898989"/>
                </a:solidFill>
                <a:sym typeface="Calibri" pitchFamily="34" charset="0"/>
              </a:rPr>
              <a:t>页</a:t>
            </a:r>
          </a:p>
        </p:txBody>
      </p:sp>
      <p:sp>
        <p:nvSpPr>
          <p:cNvPr id="26627" name="Rectangle 5"/>
          <p:cNvSpPr>
            <a:spLocks noChangeArrowheads="1"/>
          </p:cNvSpPr>
          <p:nvPr/>
        </p:nvSpPr>
        <p:spPr bwMode="auto">
          <a:xfrm>
            <a:off x="0" y="292051"/>
            <a:ext cx="184714" cy="323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nchor="ctr">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graphicFrame>
        <p:nvGraphicFramePr>
          <p:cNvPr id="26628" name="Object 4"/>
          <p:cNvGraphicFramePr>
            <a:graphicFrameLocks noChangeAspect="1"/>
          </p:cNvGraphicFramePr>
          <p:nvPr>
            <p:extLst>
              <p:ext uri="{D42A27DB-BD31-4B8C-83A1-F6EECF244321}">
                <p14:modId xmlns:p14="http://schemas.microsoft.com/office/powerpoint/2010/main" val="2871651312"/>
              </p:ext>
            </p:extLst>
          </p:nvPr>
        </p:nvGraphicFramePr>
        <p:xfrm>
          <a:off x="930263" y="604838"/>
          <a:ext cx="4572596" cy="4236244"/>
        </p:xfrm>
        <a:graphic>
          <a:graphicData uri="http://schemas.openxmlformats.org/presentationml/2006/ole">
            <mc:AlternateContent xmlns:mc="http://schemas.openxmlformats.org/markup-compatibility/2006">
              <mc:Choice xmlns:v="urn:schemas-microsoft-com:vml" Requires="v">
                <p:oleObj spid="_x0000_s2064" name="Visio" r:id="rId4" imgW="7184370" imgH="6668929" progId="Visio.Drawing.11">
                  <p:embed/>
                </p:oleObj>
              </mc:Choice>
              <mc:Fallback>
                <p:oleObj name="Visio" r:id="rId4" imgW="7184370" imgH="6668929" progId="Visio.Drawing.11">
                  <p:embed/>
                  <p:pic>
                    <p:nvPicPr>
                      <p:cNvPr id="0" name=""/>
                      <p:cNvPicPr>
                        <a:picLocks noChangeAspect="1" noChangeArrowheads="1"/>
                      </p:cNvPicPr>
                      <p:nvPr/>
                    </p:nvPicPr>
                    <p:blipFill>
                      <a:blip r:embed="rId5"/>
                      <a:srcRect/>
                      <a:stretch>
                        <a:fillRect/>
                      </a:stretch>
                    </p:blipFill>
                    <p:spPr bwMode="auto">
                      <a:xfrm>
                        <a:off x="930263" y="604838"/>
                        <a:ext cx="4572596" cy="423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9" name="Rectangle 2"/>
          <p:cNvSpPr>
            <a:spLocks noChangeArrowheads="1"/>
          </p:cNvSpPr>
          <p:nvPr/>
        </p:nvSpPr>
        <p:spPr bwMode="auto">
          <a:xfrm>
            <a:off x="0" y="5954"/>
            <a:ext cx="8988956" cy="59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3000">
                <a:latin typeface="微软雅黑" pitchFamily="34" charset="-122"/>
                <a:ea typeface="微软雅黑" pitchFamily="34" charset="-122"/>
                <a:sym typeface="Calibri" pitchFamily="34" charset="0"/>
              </a:rPr>
              <a:t>互联网客服平台</a:t>
            </a:r>
            <a:r>
              <a:rPr lang="en-US" altLang="zh-CN" sz="3000">
                <a:latin typeface="微软雅黑" pitchFamily="34" charset="-122"/>
                <a:ea typeface="微软雅黑" pitchFamily="34" charset="-122"/>
                <a:sym typeface="Calibri" pitchFamily="34" charset="0"/>
              </a:rPr>
              <a:t>IMCC</a:t>
            </a:r>
            <a:r>
              <a:rPr lang="zh-CN" altLang="en-US" sz="3000">
                <a:latin typeface="微软雅黑" pitchFamily="34" charset="-122"/>
                <a:ea typeface="微软雅黑" pitchFamily="34" charset="-122"/>
                <a:sym typeface="Calibri" pitchFamily="34" charset="0"/>
              </a:rPr>
              <a:t>框架</a:t>
            </a:r>
            <a:endParaRPr lang="zh-CN" altLang="en-US" sz="3000">
              <a:latin typeface="微软雅黑" pitchFamily="34" charset="-122"/>
              <a:ea typeface="微软雅黑" pitchFamily="34" charset="-122"/>
              <a:sym typeface="Arial" charset="0"/>
            </a:endParaRPr>
          </a:p>
        </p:txBody>
      </p:sp>
      <p:sp>
        <p:nvSpPr>
          <p:cNvPr id="26630" name="Text Box 7"/>
          <p:cNvSpPr txBox="1">
            <a:spLocks noChangeArrowheads="1"/>
          </p:cNvSpPr>
          <p:nvPr/>
        </p:nvSpPr>
        <p:spPr bwMode="auto">
          <a:xfrm>
            <a:off x="6202941" y="862012"/>
            <a:ext cx="2610697" cy="1938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2" tIns="45716" rIns="91432" bIns="45716">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en-US" altLang="zh-CN" sz="1500">
                <a:solidFill>
                  <a:schemeClr val="bg1"/>
                </a:solidFill>
              </a:rPr>
              <a:t>IMCC</a:t>
            </a:r>
            <a:r>
              <a:rPr lang="zh-CN" altLang="en-US" sz="1500">
                <a:solidFill>
                  <a:schemeClr val="bg1"/>
                </a:solidFill>
              </a:rPr>
              <a:t>是支持企业</a:t>
            </a:r>
            <a:r>
              <a:rPr lang="en-US" altLang="zh-CN" sz="1500">
                <a:solidFill>
                  <a:schemeClr val="bg1"/>
                </a:solidFill>
              </a:rPr>
              <a:t>QQ</a:t>
            </a:r>
            <a:r>
              <a:rPr lang="zh-CN" altLang="en-US" sz="1500">
                <a:solidFill>
                  <a:schemeClr val="bg1"/>
                </a:solidFill>
              </a:rPr>
              <a:t>、微信、微博等多种互联网接入方式的即时通讯联络中心。</a:t>
            </a:r>
          </a:p>
          <a:p>
            <a:pPr eaLnBrk="1" hangingPunct="1">
              <a:spcBef>
                <a:spcPct val="0"/>
              </a:spcBef>
              <a:buFont typeface="Arial" charset="0"/>
              <a:buNone/>
            </a:pPr>
            <a:r>
              <a:rPr lang="zh-CN" altLang="en-US" sz="1500">
                <a:solidFill>
                  <a:schemeClr val="bg1"/>
                </a:solidFill>
              </a:rPr>
              <a:t>可以通过自助菜单、自动机器人以及人工坐席等方式为客户提供服务。</a:t>
            </a:r>
          </a:p>
          <a:p>
            <a:pPr eaLnBrk="1" hangingPunct="1">
              <a:spcBef>
                <a:spcPct val="0"/>
              </a:spcBef>
              <a:buFont typeface="Arial" charset="0"/>
              <a:buNone/>
            </a:pPr>
            <a:r>
              <a:rPr lang="zh-CN" altLang="en-US" sz="1500">
                <a:solidFill>
                  <a:schemeClr val="bg1"/>
                </a:solidFill>
              </a:rPr>
              <a:t>也可以实现对大量用户的信息群发营销。</a:t>
            </a:r>
          </a:p>
        </p:txBody>
      </p:sp>
    </p:spTree>
    <p:extLst>
      <p:ext uri="{BB962C8B-B14F-4D97-AF65-F5344CB8AC3E}">
        <p14:creationId xmlns:p14="http://schemas.microsoft.com/office/powerpoint/2010/main" val="1425504575"/>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a:spLocks noChangeArrowheads="1"/>
          </p:cNvSpPr>
          <p:nvPr/>
        </p:nvSpPr>
        <p:spPr bwMode="auto">
          <a:xfrm>
            <a:off x="182475" y="103585"/>
            <a:ext cx="8687217"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51" name="AutoShape 3"/>
          <p:cNvSpPr>
            <a:spLocks noChangeArrowheads="1"/>
          </p:cNvSpPr>
          <p:nvPr/>
        </p:nvSpPr>
        <p:spPr bwMode="auto">
          <a:xfrm>
            <a:off x="456783" y="1088231"/>
            <a:ext cx="1858139" cy="1570435"/>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52" name="Text Box 6"/>
          <p:cNvSpPr>
            <a:spLocks noChangeArrowheads="1"/>
          </p:cNvSpPr>
          <p:nvPr/>
        </p:nvSpPr>
        <p:spPr bwMode="auto">
          <a:xfrm>
            <a:off x="5210661" y="1812131"/>
            <a:ext cx="750173" cy="17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72" tIns="35137" rIns="67572" bIns="35137"/>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90000"/>
              </a:lnSpc>
              <a:spcBef>
                <a:spcPct val="0"/>
              </a:spcBef>
              <a:buFontTx/>
              <a:buNone/>
            </a:pPr>
            <a:r>
              <a:rPr lang="en-US" altLang="zh-CN" sz="800">
                <a:solidFill>
                  <a:srgbClr val="FFFFFF"/>
                </a:solidFill>
                <a:ea typeface="MS Gothic" pitchFamily="49" charset="-128"/>
                <a:sym typeface="Calibri" pitchFamily="34" charset="0"/>
              </a:rPr>
              <a:t>Commerce</a:t>
            </a:r>
            <a:endParaRPr lang="zh-CN" altLang="en-US" sz="1800">
              <a:latin typeface="Arial" charset="0"/>
              <a:sym typeface="Arial" charset="0"/>
            </a:endParaRPr>
          </a:p>
        </p:txBody>
      </p:sp>
      <p:sp>
        <p:nvSpPr>
          <p:cNvPr id="27653" name="AutoShape 7"/>
          <p:cNvSpPr>
            <a:spLocks noChangeArrowheads="1"/>
          </p:cNvSpPr>
          <p:nvPr/>
        </p:nvSpPr>
        <p:spPr bwMode="auto">
          <a:xfrm>
            <a:off x="2584460" y="1088231"/>
            <a:ext cx="1856946" cy="1570435"/>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54" name="AutoShape 8"/>
          <p:cNvSpPr>
            <a:spLocks noChangeArrowheads="1"/>
          </p:cNvSpPr>
          <p:nvPr/>
        </p:nvSpPr>
        <p:spPr bwMode="auto">
          <a:xfrm>
            <a:off x="4712136" y="1088231"/>
            <a:ext cx="1856946" cy="1570435"/>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55" name="AutoShape 9"/>
          <p:cNvSpPr>
            <a:spLocks noChangeArrowheads="1"/>
          </p:cNvSpPr>
          <p:nvPr/>
        </p:nvSpPr>
        <p:spPr bwMode="auto">
          <a:xfrm>
            <a:off x="6829078" y="1088231"/>
            <a:ext cx="1858139" cy="1570435"/>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56" name="Text Box 10"/>
          <p:cNvSpPr>
            <a:spLocks noChangeArrowheads="1"/>
          </p:cNvSpPr>
          <p:nvPr/>
        </p:nvSpPr>
        <p:spPr bwMode="auto">
          <a:xfrm>
            <a:off x="685771" y="1197769"/>
            <a:ext cx="137154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导航</a:t>
            </a:r>
            <a:endParaRPr lang="zh-CN" altLang="en-US" sz="1800">
              <a:latin typeface="Arial" charset="0"/>
              <a:sym typeface="Arial" charset="0"/>
            </a:endParaRPr>
          </a:p>
        </p:txBody>
      </p:sp>
      <p:sp>
        <p:nvSpPr>
          <p:cNvPr id="27657" name="Text Box 11"/>
          <p:cNvSpPr>
            <a:spLocks noChangeArrowheads="1"/>
          </p:cNvSpPr>
          <p:nvPr/>
        </p:nvSpPr>
        <p:spPr bwMode="auto">
          <a:xfrm>
            <a:off x="2743081" y="1197769"/>
            <a:ext cx="160052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客户端</a:t>
            </a:r>
            <a:endParaRPr lang="zh-CN" altLang="en-US" sz="1800">
              <a:latin typeface="Arial" charset="0"/>
              <a:sym typeface="Arial" charset="0"/>
            </a:endParaRPr>
          </a:p>
        </p:txBody>
      </p:sp>
      <p:sp>
        <p:nvSpPr>
          <p:cNvPr id="27658" name="Text Box 12"/>
          <p:cNvSpPr>
            <a:spLocks noChangeArrowheads="1"/>
          </p:cNvSpPr>
          <p:nvPr/>
        </p:nvSpPr>
        <p:spPr bwMode="auto">
          <a:xfrm>
            <a:off x="4800392" y="1197769"/>
            <a:ext cx="160052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联动页面</a:t>
            </a:r>
            <a:endParaRPr lang="zh-CN" altLang="en-US" sz="1800">
              <a:latin typeface="Arial" charset="0"/>
              <a:sym typeface="Arial" charset="0"/>
            </a:endParaRPr>
          </a:p>
        </p:txBody>
      </p:sp>
      <p:sp>
        <p:nvSpPr>
          <p:cNvPr id="27659" name="Text Box 13"/>
          <p:cNvSpPr>
            <a:spLocks noChangeArrowheads="1"/>
          </p:cNvSpPr>
          <p:nvPr/>
        </p:nvSpPr>
        <p:spPr bwMode="auto">
          <a:xfrm>
            <a:off x="7086690" y="1197769"/>
            <a:ext cx="1371540" cy="20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报表</a:t>
            </a:r>
            <a:r>
              <a:rPr lang="zh-CN" altLang="en-US" sz="1400">
                <a:latin typeface="Arial" charset="0"/>
                <a:ea typeface="MS Gothic" pitchFamily="49" charset="-128"/>
                <a:sym typeface="Arial" charset="0"/>
              </a:rPr>
              <a:t> </a:t>
            </a:r>
            <a:endParaRPr lang="en-US" altLang="zh-CN" sz="1800">
              <a:latin typeface="Arial" charset="0"/>
              <a:sym typeface="Arial" charset="0"/>
            </a:endParaRPr>
          </a:p>
        </p:txBody>
      </p:sp>
      <p:sp>
        <p:nvSpPr>
          <p:cNvPr id="27660" name="Text Box 14"/>
          <p:cNvSpPr>
            <a:spLocks noChangeArrowheads="1"/>
          </p:cNvSpPr>
          <p:nvPr/>
        </p:nvSpPr>
        <p:spPr bwMode="auto">
          <a:xfrm>
            <a:off x="546231" y="1540669"/>
            <a:ext cx="1740068"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en-US" altLang="zh-CN" sz="900">
                <a:latin typeface="Arial" charset="0"/>
                <a:sym typeface="Arial" charset="0"/>
              </a:rPr>
              <a:t> </a:t>
            </a:r>
            <a:r>
              <a:rPr lang="zh-CN" altLang="en-US" sz="1200">
                <a:latin typeface="Arial" charset="0"/>
                <a:sym typeface="Arial" charset="0"/>
              </a:rPr>
              <a:t>可视化的导航配置工具</a:t>
            </a:r>
          </a:p>
          <a:p>
            <a:pPr>
              <a:lnSpc>
                <a:spcPct val="100000"/>
              </a:lnSpc>
              <a:spcBef>
                <a:spcPct val="0"/>
              </a:spcBef>
              <a:buFontTx/>
              <a:buNone/>
            </a:pPr>
            <a:endParaRPr lang="zh-CN" altLang="en-US" sz="1200">
              <a:latin typeface="Arial" charset="0"/>
              <a:sym typeface="Arial" charset="0"/>
            </a:endParaRPr>
          </a:p>
          <a:p>
            <a:pPr>
              <a:lnSpc>
                <a:spcPct val="100000"/>
              </a:lnSpc>
              <a:spcBef>
                <a:spcPct val="0"/>
              </a:spcBef>
              <a:buFontTx/>
              <a:buNone/>
            </a:pPr>
            <a:r>
              <a:rPr lang="zh-CN" altLang="en-US" sz="1200">
                <a:latin typeface="Arial" charset="0"/>
                <a:sym typeface="Arial" charset="0"/>
              </a:rPr>
              <a:t>地域识别、满意度、</a:t>
            </a:r>
          </a:p>
        </p:txBody>
      </p:sp>
      <p:sp>
        <p:nvSpPr>
          <p:cNvPr id="27661" name="Text Box 20"/>
          <p:cNvSpPr>
            <a:spLocks noChangeArrowheads="1"/>
          </p:cNvSpPr>
          <p:nvPr/>
        </p:nvSpPr>
        <p:spPr bwMode="auto">
          <a:xfrm>
            <a:off x="4800392" y="1600200"/>
            <a:ext cx="116044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sym typeface="Arial" charset="0"/>
              </a:rPr>
              <a:t>模版样式</a:t>
            </a:r>
          </a:p>
          <a:p>
            <a:pPr>
              <a:lnSpc>
                <a:spcPct val="100000"/>
              </a:lnSpc>
              <a:spcBef>
                <a:spcPct val="0"/>
              </a:spcBef>
              <a:buFontTx/>
              <a:buNone/>
            </a:pPr>
            <a:r>
              <a:rPr lang="zh-CN" altLang="en-US" sz="1200">
                <a:latin typeface="Arial" charset="0"/>
                <a:sym typeface="Arial" charset="0"/>
              </a:rPr>
              <a:t>网站产品联动</a:t>
            </a:r>
          </a:p>
          <a:p>
            <a:pPr>
              <a:lnSpc>
                <a:spcPct val="100000"/>
              </a:lnSpc>
              <a:spcBef>
                <a:spcPct val="0"/>
              </a:spcBef>
              <a:buFontTx/>
              <a:buNone/>
            </a:pPr>
            <a:r>
              <a:rPr lang="zh-CN" altLang="en-US" sz="1200">
                <a:latin typeface="Arial" charset="0"/>
                <a:sym typeface="Arial" charset="0"/>
              </a:rPr>
              <a:t>支持动态页面</a:t>
            </a:r>
          </a:p>
          <a:p>
            <a:pPr>
              <a:lnSpc>
                <a:spcPct val="100000"/>
              </a:lnSpc>
              <a:spcBef>
                <a:spcPct val="0"/>
              </a:spcBef>
              <a:buFontTx/>
              <a:buNone/>
            </a:pPr>
            <a:r>
              <a:rPr lang="zh-CN" altLang="en-US" sz="1200">
                <a:latin typeface="Arial" charset="0"/>
                <a:sym typeface="Arial" charset="0"/>
              </a:rPr>
              <a:t>会话中推送</a:t>
            </a:r>
          </a:p>
        </p:txBody>
      </p:sp>
      <p:sp>
        <p:nvSpPr>
          <p:cNvPr id="27662" name="Text Box 21"/>
          <p:cNvSpPr>
            <a:spLocks noChangeArrowheads="1"/>
          </p:cNvSpPr>
          <p:nvPr/>
        </p:nvSpPr>
        <p:spPr bwMode="auto">
          <a:xfrm>
            <a:off x="6930454" y="1695450"/>
            <a:ext cx="15277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sym typeface="Arial" charset="0"/>
              </a:rPr>
              <a:t>呼叫中心常用报表</a:t>
            </a:r>
          </a:p>
          <a:p>
            <a:pPr>
              <a:lnSpc>
                <a:spcPct val="100000"/>
              </a:lnSpc>
              <a:spcBef>
                <a:spcPct val="0"/>
              </a:spcBef>
              <a:buFontTx/>
              <a:buNone/>
            </a:pPr>
            <a:r>
              <a:rPr lang="zh-CN" altLang="en-US" sz="1200">
                <a:latin typeface="Arial" charset="0"/>
                <a:sym typeface="Arial" charset="0"/>
              </a:rPr>
              <a:t>话务、质检、分类、</a:t>
            </a:r>
            <a:r>
              <a:rPr lang="en-US" altLang="zh-CN" sz="1200">
                <a:latin typeface="Arial" charset="0"/>
                <a:sym typeface="Arial" charset="0"/>
              </a:rPr>
              <a:t>KPI</a:t>
            </a:r>
            <a:r>
              <a:rPr lang="zh-CN" altLang="en-US" sz="1200">
                <a:latin typeface="Arial" charset="0"/>
                <a:sym typeface="Arial" charset="0"/>
              </a:rPr>
              <a:t>、等等</a:t>
            </a:r>
          </a:p>
        </p:txBody>
      </p:sp>
      <p:sp>
        <p:nvSpPr>
          <p:cNvPr id="27663" name="Text Box 23"/>
          <p:cNvSpPr>
            <a:spLocks noChangeArrowheads="1"/>
          </p:cNvSpPr>
          <p:nvPr/>
        </p:nvSpPr>
        <p:spPr bwMode="auto">
          <a:xfrm>
            <a:off x="2671522" y="1600200"/>
            <a:ext cx="1769883" cy="105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en-US" altLang="zh-CN" sz="1200">
                <a:latin typeface="Arial" charset="0"/>
                <a:sym typeface="Arial" charset="0"/>
              </a:rPr>
              <a:t> </a:t>
            </a:r>
            <a:r>
              <a:rPr lang="zh-CN" altLang="en-US" sz="1200">
                <a:latin typeface="Arial" charset="0"/>
                <a:sym typeface="Arial" charset="0"/>
              </a:rPr>
              <a:t>呼叫中心坐席常用功能</a:t>
            </a:r>
          </a:p>
          <a:p>
            <a:pPr>
              <a:lnSpc>
                <a:spcPct val="100000"/>
              </a:lnSpc>
              <a:spcBef>
                <a:spcPct val="0"/>
              </a:spcBef>
              <a:buFontTx/>
              <a:buNone/>
            </a:pPr>
            <a:endParaRPr lang="zh-CN" altLang="en-US" sz="1200">
              <a:latin typeface="Arial" charset="0"/>
              <a:sym typeface="Arial" charset="0"/>
            </a:endParaRPr>
          </a:p>
          <a:p>
            <a:pPr>
              <a:lnSpc>
                <a:spcPct val="100000"/>
              </a:lnSpc>
              <a:spcBef>
                <a:spcPct val="0"/>
              </a:spcBef>
              <a:buFontTx/>
              <a:buNone/>
            </a:pPr>
            <a:r>
              <a:rPr lang="zh-CN" altLang="en-US" sz="1200">
                <a:latin typeface="Arial" charset="0"/>
                <a:sym typeface="Arial" charset="0"/>
              </a:rPr>
              <a:t> 来话采集、自定义回复</a:t>
            </a:r>
          </a:p>
          <a:p>
            <a:pPr>
              <a:lnSpc>
                <a:spcPct val="100000"/>
              </a:lnSpc>
              <a:spcBef>
                <a:spcPct val="0"/>
              </a:spcBef>
              <a:buFontTx/>
              <a:buNone/>
            </a:pPr>
            <a:r>
              <a:rPr lang="zh-CN" altLang="en-US" sz="1200">
                <a:latin typeface="Arial" charset="0"/>
                <a:sym typeface="Arial" charset="0"/>
              </a:rPr>
              <a:t> 知识库联动、消息预览</a:t>
            </a:r>
          </a:p>
          <a:p>
            <a:pPr>
              <a:lnSpc>
                <a:spcPct val="100000"/>
              </a:lnSpc>
              <a:spcBef>
                <a:spcPct val="0"/>
              </a:spcBef>
              <a:buFontTx/>
              <a:buNone/>
            </a:pPr>
            <a:r>
              <a:rPr lang="zh-CN" altLang="en-US" sz="1200">
                <a:latin typeface="Arial" charset="0"/>
                <a:sym typeface="Arial" charset="0"/>
              </a:rPr>
              <a:t> 消息置顶、客户信息</a:t>
            </a:r>
          </a:p>
        </p:txBody>
      </p:sp>
      <p:sp>
        <p:nvSpPr>
          <p:cNvPr id="27664" name="Rectangle 2"/>
          <p:cNvSpPr>
            <a:spLocks noChangeArrowheads="1"/>
          </p:cNvSpPr>
          <p:nvPr/>
        </p:nvSpPr>
        <p:spPr bwMode="auto">
          <a:xfrm>
            <a:off x="0" y="0"/>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en-US" altLang="zh-CN" sz="2700">
                <a:latin typeface="微软雅黑" pitchFamily="34" charset="-122"/>
                <a:ea typeface="微软雅黑" pitchFamily="34" charset="-122"/>
                <a:sym typeface="Calibri" pitchFamily="34" charset="0"/>
              </a:rPr>
              <a:t>IMCC</a:t>
            </a:r>
            <a:r>
              <a:rPr lang="zh-CN" altLang="en-US" sz="2700">
                <a:latin typeface="微软雅黑" pitchFamily="34" charset="-122"/>
                <a:ea typeface="微软雅黑" pitchFamily="34" charset="-122"/>
                <a:sym typeface="Calibri" pitchFamily="34" charset="0"/>
              </a:rPr>
              <a:t>平台基础功能</a:t>
            </a:r>
            <a:endParaRPr lang="zh-CN" altLang="en-US" sz="2700">
              <a:latin typeface="微软雅黑" pitchFamily="34" charset="-122"/>
              <a:ea typeface="微软雅黑" pitchFamily="34" charset="-122"/>
              <a:sym typeface="Arial" charset="0"/>
            </a:endParaRPr>
          </a:p>
        </p:txBody>
      </p:sp>
      <p:sp>
        <p:nvSpPr>
          <p:cNvPr id="27665" name="AutoShape 9"/>
          <p:cNvSpPr>
            <a:spLocks noChangeArrowheads="1"/>
          </p:cNvSpPr>
          <p:nvPr/>
        </p:nvSpPr>
        <p:spPr bwMode="auto">
          <a:xfrm>
            <a:off x="456783" y="2946797"/>
            <a:ext cx="1858139" cy="1289447"/>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66" name="Text Box 10"/>
          <p:cNvSpPr>
            <a:spLocks noChangeArrowheads="1"/>
          </p:cNvSpPr>
          <p:nvPr/>
        </p:nvSpPr>
        <p:spPr bwMode="auto">
          <a:xfrm>
            <a:off x="739440" y="3002757"/>
            <a:ext cx="137154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对接接口</a:t>
            </a:r>
            <a:endParaRPr lang="zh-CN" altLang="en-US" sz="1800">
              <a:latin typeface="Arial" charset="0"/>
              <a:sym typeface="Arial" charset="0"/>
            </a:endParaRPr>
          </a:p>
        </p:txBody>
      </p:sp>
      <p:sp>
        <p:nvSpPr>
          <p:cNvPr id="27667" name="Text Box 14"/>
          <p:cNvSpPr>
            <a:spLocks noChangeArrowheads="1"/>
          </p:cNvSpPr>
          <p:nvPr/>
        </p:nvSpPr>
        <p:spPr bwMode="auto">
          <a:xfrm>
            <a:off x="546231" y="3368279"/>
            <a:ext cx="1650619"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en-US" altLang="zh-CN" sz="1200">
                <a:latin typeface="Arial" charset="0"/>
                <a:sym typeface="Arial" charset="0"/>
              </a:rPr>
              <a:t>CRM</a:t>
            </a:r>
            <a:r>
              <a:rPr lang="zh-CN" altLang="en-US" sz="1200">
                <a:latin typeface="Arial" charset="0"/>
                <a:sym typeface="Arial" charset="0"/>
              </a:rPr>
              <a:t>对接</a:t>
            </a:r>
          </a:p>
          <a:p>
            <a:pPr>
              <a:lnSpc>
                <a:spcPct val="100000"/>
              </a:lnSpc>
              <a:spcBef>
                <a:spcPct val="0"/>
              </a:spcBef>
              <a:buFontTx/>
              <a:buNone/>
            </a:pPr>
            <a:r>
              <a:rPr lang="zh-CN" altLang="en-US" sz="1200">
                <a:latin typeface="Arial" charset="0"/>
                <a:sym typeface="Arial" charset="0"/>
              </a:rPr>
              <a:t>工单对接</a:t>
            </a:r>
          </a:p>
          <a:p>
            <a:pPr>
              <a:lnSpc>
                <a:spcPct val="100000"/>
              </a:lnSpc>
              <a:spcBef>
                <a:spcPct val="0"/>
              </a:spcBef>
              <a:buFontTx/>
              <a:buNone/>
            </a:pPr>
            <a:r>
              <a:rPr lang="zh-CN" altLang="en-US" sz="1200">
                <a:latin typeface="Arial" charset="0"/>
                <a:sym typeface="Arial" charset="0"/>
              </a:rPr>
              <a:t>业务对接</a:t>
            </a:r>
          </a:p>
        </p:txBody>
      </p:sp>
      <p:sp>
        <p:nvSpPr>
          <p:cNvPr id="27668" name="AutoShape 9"/>
          <p:cNvSpPr>
            <a:spLocks noChangeArrowheads="1"/>
          </p:cNvSpPr>
          <p:nvPr/>
        </p:nvSpPr>
        <p:spPr bwMode="auto">
          <a:xfrm>
            <a:off x="2583267" y="2946797"/>
            <a:ext cx="1858139" cy="1289447"/>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69" name="Text Box 10"/>
          <p:cNvSpPr>
            <a:spLocks noChangeArrowheads="1"/>
          </p:cNvSpPr>
          <p:nvPr/>
        </p:nvSpPr>
        <p:spPr bwMode="auto">
          <a:xfrm>
            <a:off x="2931519" y="3002757"/>
            <a:ext cx="1372733"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营销群发</a:t>
            </a:r>
            <a:endParaRPr lang="zh-CN" altLang="en-US" sz="1800">
              <a:latin typeface="Arial" charset="0"/>
              <a:sym typeface="Arial" charset="0"/>
            </a:endParaRPr>
          </a:p>
        </p:txBody>
      </p:sp>
      <p:sp>
        <p:nvSpPr>
          <p:cNvPr id="27670" name="AutoShape 9"/>
          <p:cNvSpPr>
            <a:spLocks noChangeArrowheads="1"/>
          </p:cNvSpPr>
          <p:nvPr/>
        </p:nvSpPr>
        <p:spPr bwMode="auto">
          <a:xfrm>
            <a:off x="4712136" y="2943226"/>
            <a:ext cx="1856946" cy="1289447"/>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71" name="Text Box 10"/>
          <p:cNvSpPr>
            <a:spLocks noChangeArrowheads="1"/>
          </p:cNvSpPr>
          <p:nvPr/>
        </p:nvSpPr>
        <p:spPr bwMode="auto">
          <a:xfrm>
            <a:off x="5060388" y="2999185"/>
            <a:ext cx="1372733"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机器人</a:t>
            </a:r>
            <a:endParaRPr lang="zh-CN" altLang="en-US" sz="1800">
              <a:latin typeface="Arial" charset="0"/>
              <a:sym typeface="Arial" charset="0"/>
            </a:endParaRPr>
          </a:p>
        </p:txBody>
      </p:sp>
      <p:sp>
        <p:nvSpPr>
          <p:cNvPr id="27672" name="Text Box 14"/>
          <p:cNvSpPr>
            <a:spLocks noChangeArrowheads="1"/>
          </p:cNvSpPr>
          <p:nvPr/>
        </p:nvSpPr>
        <p:spPr bwMode="auto">
          <a:xfrm>
            <a:off x="2743081" y="3368279"/>
            <a:ext cx="1650619"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sym typeface="Arial" charset="0"/>
              </a:rPr>
              <a:t>任务模版、个性编程</a:t>
            </a:r>
          </a:p>
          <a:p>
            <a:pPr>
              <a:lnSpc>
                <a:spcPct val="100000"/>
              </a:lnSpc>
              <a:spcBef>
                <a:spcPct val="0"/>
              </a:spcBef>
              <a:buFontTx/>
              <a:buNone/>
            </a:pPr>
            <a:r>
              <a:rPr lang="zh-CN" altLang="en-US" sz="1200">
                <a:latin typeface="Arial" charset="0"/>
                <a:sym typeface="Arial" charset="0"/>
              </a:rPr>
              <a:t>流程审核、数据清洗</a:t>
            </a:r>
          </a:p>
          <a:p>
            <a:pPr>
              <a:lnSpc>
                <a:spcPct val="100000"/>
              </a:lnSpc>
              <a:spcBef>
                <a:spcPct val="0"/>
              </a:spcBef>
              <a:buFontTx/>
              <a:buNone/>
            </a:pPr>
            <a:r>
              <a:rPr lang="zh-CN" altLang="en-US" sz="1200">
                <a:latin typeface="Arial" charset="0"/>
                <a:sym typeface="Arial" charset="0"/>
              </a:rPr>
              <a:t>定时调度、状态监控</a:t>
            </a:r>
          </a:p>
        </p:txBody>
      </p:sp>
      <p:sp>
        <p:nvSpPr>
          <p:cNvPr id="27673" name="Text Box 14"/>
          <p:cNvSpPr>
            <a:spLocks noChangeArrowheads="1"/>
          </p:cNvSpPr>
          <p:nvPr/>
        </p:nvSpPr>
        <p:spPr bwMode="auto">
          <a:xfrm>
            <a:off x="4800391" y="3308747"/>
            <a:ext cx="1650619"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sym typeface="Arial" charset="0"/>
              </a:rPr>
              <a:t>智能机器人</a:t>
            </a:r>
          </a:p>
          <a:p>
            <a:pPr>
              <a:lnSpc>
                <a:spcPct val="100000"/>
              </a:lnSpc>
              <a:spcBef>
                <a:spcPct val="0"/>
              </a:spcBef>
              <a:buFontTx/>
              <a:buNone/>
            </a:pPr>
            <a:r>
              <a:rPr lang="zh-CN" altLang="en-US" sz="1200">
                <a:latin typeface="Arial" charset="0"/>
                <a:sym typeface="Arial" charset="0"/>
              </a:rPr>
              <a:t>应用机器人</a:t>
            </a:r>
          </a:p>
          <a:p>
            <a:pPr>
              <a:lnSpc>
                <a:spcPct val="100000"/>
              </a:lnSpc>
              <a:spcBef>
                <a:spcPct val="0"/>
              </a:spcBef>
              <a:buFontTx/>
              <a:buNone/>
            </a:pPr>
            <a:r>
              <a:rPr lang="zh-CN" altLang="en-US" sz="1200">
                <a:latin typeface="Arial" charset="0"/>
                <a:sym typeface="Arial" charset="0"/>
              </a:rPr>
              <a:t>导航机器人</a:t>
            </a:r>
          </a:p>
        </p:txBody>
      </p:sp>
      <p:pic>
        <p:nvPicPr>
          <p:cNvPr id="27674" name="Picture 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913" y="2214563"/>
            <a:ext cx="906409" cy="573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75"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834" y="3500438"/>
            <a:ext cx="779989" cy="964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76"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869" y="2114550"/>
            <a:ext cx="536690" cy="6738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77"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891" y="4042172"/>
            <a:ext cx="120099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78"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716" y="2214563"/>
            <a:ext cx="100897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miter lim="800000"/>
                <a:headEnd/>
                <a:tailEnd/>
              </a14:hiddenLine>
            </a:ext>
          </a:extLst>
        </p:spPr>
      </p:pic>
      <p:sp>
        <p:nvSpPr>
          <p:cNvPr id="27679" name="AutoShape 9"/>
          <p:cNvSpPr>
            <a:spLocks noChangeArrowheads="1"/>
          </p:cNvSpPr>
          <p:nvPr/>
        </p:nvSpPr>
        <p:spPr bwMode="auto">
          <a:xfrm>
            <a:off x="6930454" y="2995613"/>
            <a:ext cx="1858139" cy="1289447"/>
          </a:xfrm>
          <a:prstGeom prst="roundRect">
            <a:avLst>
              <a:gd name="adj" fmla="val 3889"/>
            </a:avLst>
          </a:prstGeom>
          <a:solidFill>
            <a:srgbClr val="FFFFFF"/>
          </a:solidFill>
          <a:ln w="9360">
            <a:solidFill>
              <a:srgbClr val="4A7EBB"/>
            </a:solidFill>
            <a:round/>
            <a:headEnd/>
            <a:tailEnd/>
          </a:ln>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7680" name="Text Box 10"/>
          <p:cNvSpPr>
            <a:spLocks noChangeArrowheads="1"/>
          </p:cNvSpPr>
          <p:nvPr/>
        </p:nvSpPr>
        <p:spPr bwMode="auto">
          <a:xfrm>
            <a:off x="7279898" y="3051572"/>
            <a:ext cx="137154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ea typeface="MS Gothic" pitchFamily="49" charset="-128"/>
                <a:sym typeface="Arial" charset="0"/>
              </a:rPr>
              <a:t>路由策略</a:t>
            </a:r>
            <a:endParaRPr lang="zh-CN" altLang="en-US" sz="1800">
              <a:latin typeface="Arial" charset="0"/>
              <a:sym typeface="Arial" charset="0"/>
            </a:endParaRPr>
          </a:p>
        </p:txBody>
      </p:sp>
      <p:sp>
        <p:nvSpPr>
          <p:cNvPr id="27681" name="Text Box 14"/>
          <p:cNvSpPr>
            <a:spLocks noChangeArrowheads="1"/>
          </p:cNvSpPr>
          <p:nvPr/>
        </p:nvSpPr>
        <p:spPr bwMode="auto">
          <a:xfrm>
            <a:off x="7019901" y="3361135"/>
            <a:ext cx="1667316"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tabLst>
                <a:tab pos="228600" algn="l"/>
                <a:tab pos="685800" algn="l"/>
                <a:tab pos="1143000" algn="l"/>
                <a:tab pos="1600200" algn="l"/>
                <a:tab pos="2057400" algn="l"/>
                <a:tab pos="2514600" algn="l"/>
                <a:tab pos="29718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228600" algn="l"/>
                <a:tab pos="685800" algn="l"/>
                <a:tab pos="1143000" algn="l"/>
                <a:tab pos="1600200" algn="l"/>
                <a:tab pos="2057400" algn="l"/>
                <a:tab pos="2514600" algn="l"/>
                <a:tab pos="29718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228600" algn="l"/>
                <a:tab pos="685800" algn="l"/>
                <a:tab pos="1143000" algn="l"/>
                <a:tab pos="1600200" algn="l"/>
                <a:tab pos="2057400" algn="l"/>
                <a:tab pos="2514600" algn="l"/>
                <a:tab pos="29718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228600" algn="l"/>
                <a:tab pos="685800" algn="l"/>
                <a:tab pos="1143000" algn="l"/>
                <a:tab pos="1600200" algn="l"/>
                <a:tab pos="2057400" algn="l"/>
                <a:tab pos="2514600" algn="l"/>
                <a:tab pos="29718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1200">
                <a:latin typeface="Arial" charset="0"/>
                <a:sym typeface="Arial" charset="0"/>
              </a:rPr>
              <a:t>平均策略、上次优先</a:t>
            </a:r>
          </a:p>
          <a:p>
            <a:pPr>
              <a:lnSpc>
                <a:spcPct val="100000"/>
              </a:lnSpc>
              <a:spcBef>
                <a:spcPct val="0"/>
              </a:spcBef>
              <a:buFontTx/>
              <a:buNone/>
            </a:pPr>
            <a:r>
              <a:rPr lang="en-US" altLang="zh-CN" sz="1200">
                <a:latin typeface="Arial" charset="0"/>
                <a:sym typeface="Arial" charset="0"/>
              </a:rPr>
              <a:t>VIP</a:t>
            </a:r>
            <a:r>
              <a:rPr lang="zh-CN" altLang="en-US" sz="1200">
                <a:latin typeface="Arial" charset="0"/>
                <a:sym typeface="Arial" charset="0"/>
              </a:rPr>
              <a:t>插队、指定客服</a:t>
            </a:r>
          </a:p>
          <a:p>
            <a:pPr>
              <a:lnSpc>
                <a:spcPct val="100000"/>
              </a:lnSpc>
              <a:spcBef>
                <a:spcPct val="0"/>
              </a:spcBef>
              <a:buFontTx/>
              <a:buNone/>
            </a:pPr>
            <a:r>
              <a:rPr lang="zh-CN" altLang="en-US" sz="1200">
                <a:latin typeface="Arial" charset="0"/>
                <a:sym typeface="Arial" charset="0"/>
              </a:rPr>
              <a:t>技能分组、灵活转接</a:t>
            </a:r>
          </a:p>
        </p:txBody>
      </p:sp>
    </p:spTree>
    <p:extLst>
      <p:ext uri="{BB962C8B-B14F-4D97-AF65-F5344CB8AC3E}">
        <p14:creationId xmlns:p14="http://schemas.microsoft.com/office/powerpoint/2010/main" val="4236977279"/>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604671" y="3889772"/>
            <a:ext cx="1014939"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19610" y="3377804"/>
            <a:ext cx="0" cy="5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619611" y="3389710"/>
            <a:ext cx="1630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249955" y="2850357"/>
            <a:ext cx="0" cy="5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49954" y="2862263"/>
            <a:ext cx="16410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891032" y="2350294"/>
            <a:ext cx="0" cy="5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91032" y="2362200"/>
            <a:ext cx="16398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530917" y="1849041"/>
            <a:ext cx="0" cy="511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530917" y="1860947"/>
            <a:ext cx="1641078" cy="0"/>
          </a:xfrm>
          <a:prstGeom prst="line">
            <a:avLst/>
          </a:prstGeom>
        </p:spPr>
        <p:style>
          <a:lnRef idx="1">
            <a:schemeClr val="accent1"/>
          </a:lnRef>
          <a:fillRef idx="0">
            <a:schemeClr val="accent1"/>
          </a:fillRef>
          <a:effectRef idx="0">
            <a:schemeClr val="accent1"/>
          </a:effectRef>
          <a:fontRef idx="minor">
            <a:schemeClr val="tx1"/>
          </a:fontRef>
        </p:style>
      </p:cxnSp>
      <p:sp>
        <p:nvSpPr>
          <p:cNvPr id="28683" name="矩形 17"/>
          <p:cNvSpPr>
            <a:spLocks noChangeArrowheads="1"/>
          </p:cNvSpPr>
          <p:nvPr/>
        </p:nvSpPr>
        <p:spPr bwMode="auto">
          <a:xfrm>
            <a:off x="505419" y="3211919"/>
            <a:ext cx="1061977" cy="623322"/>
          </a:xfrm>
          <a:prstGeom prst="rect">
            <a:avLst/>
          </a:prstGeom>
          <a:solidFill>
            <a:srgbClr val="1581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pPr algn="ctr"/>
            <a:r>
              <a:rPr lang="zh-CN" altLang="en-US">
                <a:solidFill>
                  <a:schemeClr val="bg1"/>
                </a:solidFill>
              </a:rPr>
              <a:t>使用</a:t>
            </a:r>
            <a:endParaRPr lang="en-US" altLang="zh-CN">
              <a:solidFill>
                <a:schemeClr val="bg1"/>
              </a:solidFill>
            </a:endParaRPr>
          </a:p>
          <a:p>
            <a:pPr algn="ctr"/>
            <a:r>
              <a:rPr lang="zh-CN" altLang="en-US">
                <a:solidFill>
                  <a:schemeClr val="bg1"/>
                </a:solidFill>
              </a:rPr>
              <a:t>标准服务</a:t>
            </a:r>
            <a:endParaRPr lang="en-US" altLang="zh-CN">
              <a:solidFill>
                <a:schemeClr val="bg1"/>
              </a:solidFill>
            </a:endParaRPr>
          </a:p>
        </p:txBody>
      </p:sp>
      <p:sp>
        <p:nvSpPr>
          <p:cNvPr id="28684" name="矩形 18"/>
          <p:cNvSpPr>
            <a:spLocks noChangeArrowheads="1"/>
          </p:cNvSpPr>
          <p:nvPr/>
        </p:nvSpPr>
        <p:spPr bwMode="auto">
          <a:xfrm>
            <a:off x="1788378" y="2700020"/>
            <a:ext cx="1292809" cy="623322"/>
          </a:xfrm>
          <a:prstGeom prst="rect">
            <a:avLst/>
          </a:prstGeom>
          <a:solidFill>
            <a:srgbClr val="1581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zh-CN" altLang="en-US">
                <a:solidFill>
                  <a:schemeClr val="bg1"/>
                </a:solidFill>
              </a:rPr>
              <a:t>租用第三方</a:t>
            </a:r>
            <a:endParaRPr lang="en-US" altLang="zh-CN">
              <a:solidFill>
                <a:schemeClr val="bg1"/>
              </a:solidFill>
            </a:endParaRPr>
          </a:p>
          <a:p>
            <a:r>
              <a:rPr lang="en-US" altLang="zh-CN">
                <a:solidFill>
                  <a:schemeClr val="bg1"/>
                </a:solidFill>
              </a:rPr>
              <a:t>SAAS</a:t>
            </a:r>
            <a:r>
              <a:rPr lang="zh-CN" altLang="en-US">
                <a:solidFill>
                  <a:schemeClr val="bg1"/>
                </a:solidFill>
              </a:rPr>
              <a:t>服务</a:t>
            </a:r>
            <a:endParaRPr lang="en-US" altLang="zh-CN">
              <a:solidFill>
                <a:schemeClr val="bg1"/>
              </a:solidFill>
            </a:endParaRPr>
          </a:p>
        </p:txBody>
      </p:sp>
      <p:sp>
        <p:nvSpPr>
          <p:cNvPr id="28685" name="矩形 19"/>
          <p:cNvSpPr>
            <a:spLocks noChangeArrowheads="1"/>
          </p:cNvSpPr>
          <p:nvPr/>
        </p:nvSpPr>
        <p:spPr bwMode="auto">
          <a:xfrm>
            <a:off x="3308672" y="2105025"/>
            <a:ext cx="1523642" cy="623322"/>
          </a:xfrm>
          <a:prstGeom prst="rect">
            <a:avLst/>
          </a:prstGeom>
          <a:solidFill>
            <a:srgbClr val="158108"/>
          </a:solidFill>
          <a:ln w="9525">
            <a:solidFill>
              <a:schemeClr val="accent1"/>
            </a:solidFill>
            <a:miter lim="800000"/>
            <a:headEnd/>
            <a:tailEnd/>
          </a:ln>
        </p:spPr>
        <p:txBody>
          <a:bodyPr wrap="none" lIns="68653" tIns="34327" rIns="68653" bIns="34327">
            <a:spAutoFit/>
          </a:bodyPr>
          <a:lstStyle/>
          <a:p>
            <a:pPr algn="ctr"/>
            <a:r>
              <a:rPr lang="zh-CN" altLang="en-US">
                <a:solidFill>
                  <a:schemeClr val="bg1"/>
                </a:solidFill>
              </a:rPr>
              <a:t>搭建</a:t>
            </a:r>
            <a:endParaRPr lang="en-US" altLang="zh-CN">
              <a:solidFill>
                <a:schemeClr val="bg1"/>
              </a:solidFill>
            </a:endParaRPr>
          </a:p>
          <a:p>
            <a:pPr algn="ctr"/>
            <a:r>
              <a:rPr lang="zh-CN" altLang="en-US">
                <a:solidFill>
                  <a:schemeClr val="bg1"/>
                </a:solidFill>
              </a:rPr>
              <a:t>自有小型平台</a:t>
            </a:r>
            <a:endParaRPr lang="en-US" altLang="zh-CN">
              <a:solidFill>
                <a:schemeClr val="bg1"/>
              </a:solidFill>
            </a:endParaRPr>
          </a:p>
        </p:txBody>
      </p:sp>
      <p:sp>
        <p:nvSpPr>
          <p:cNvPr id="28686" name="矩形 20"/>
          <p:cNvSpPr>
            <a:spLocks noChangeArrowheads="1"/>
          </p:cNvSpPr>
          <p:nvPr/>
        </p:nvSpPr>
        <p:spPr bwMode="auto">
          <a:xfrm>
            <a:off x="5064569" y="1637883"/>
            <a:ext cx="1292809" cy="623322"/>
          </a:xfrm>
          <a:prstGeom prst="rect">
            <a:avLst/>
          </a:prstGeom>
          <a:solidFill>
            <a:srgbClr val="1581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pPr algn="ctr"/>
            <a:r>
              <a:rPr lang="zh-CN" altLang="en-US">
                <a:solidFill>
                  <a:schemeClr val="bg1"/>
                </a:solidFill>
              </a:rPr>
              <a:t>搭建</a:t>
            </a:r>
            <a:endParaRPr lang="en-US" altLang="zh-CN">
              <a:solidFill>
                <a:schemeClr val="bg1"/>
              </a:solidFill>
            </a:endParaRPr>
          </a:p>
          <a:p>
            <a:pPr algn="ctr"/>
            <a:r>
              <a:rPr lang="zh-CN" altLang="en-US">
                <a:solidFill>
                  <a:schemeClr val="bg1"/>
                </a:solidFill>
              </a:rPr>
              <a:t>企业级平台</a:t>
            </a:r>
            <a:endParaRPr lang="en-US" altLang="zh-CN">
              <a:solidFill>
                <a:schemeClr val="bg1"/>
              </a:solidFill>
            </a:endParaRPr>
          </a:p>
        </p:txBody>
      </p:sp>
      <p:sp>
        <p:nvSpPr>
          <p:cNvPr id="28687" name="矩形 21"/>
          <p:cNvSpPr>
            <a:spLocks noChangeArrowheads="1"/>
          </p:cNvSpPr>
          <p:nvPr/>
        </p:nvSpPr>
        <p:spPr bwMode="auto">
          <a:xfrm>
            <a:off x="6831614" y="1143455"/>
            <a:ext cx="1061977" cy="623322"/>
          </a:xfrm>
          <a:prstGeom prst="rect">
            <a:avLst/>
          </a:prstGeom>
          <a:solidFill>
            <a:srgbClr val="1581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zh-CN" altLang="en-US">
                <a:solidFill>
                  <a:schemeClr val="bg1"/>
                </a:solidFill>
              </a:rPr>
              <a:t>发展成为</a:t>
            </a:r>
            <a:endParaRPr lang="en-US" altLang="zh-CN">
              <a:solidFill>
                <a:schemeClr val="bg1"/>
              </a:solidFill>
            </a:endParaRPr>
          </a:p>
          <a:p>
            <a:r>
              <a:rPr lang="zh-CN" altLang="en-US">
                <a:solidFill>
                  <a:schemeClr val="bg1"/>
                </a:solidFill>
              </a:rPr>
              <a:t>集群系统</a:t>
            </a:r>
            <a:endParaRPr lang="en-US" altLang="zh-CN">
              <a:solidFill>
                <a:schemeClr val="bg1"/>
              </a:solidFill>
            </a:endParaRPr>
          </a:p>
        </p:txBody>
      </p:sp>
      <p:sp>
        <p:nvSpPr>
          <p:cNvPr id="28688" name="矩形 22"/>
          <p:cNvSpPr>
            <a:spLocks noChangeArrowheads="1"/>
          </p:cNvSpPr>
          <p:nvPr/>
        </p:nvSpPr>
        <p:spPr bwMode="auto">
          <a:xfrm>
            <a:off x="6546374" y="2075260"/>
            <a:ext cx="1754474" cy="6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pPr algn="ctr"/>
            <a:r>
              <a:rPr lang="zh-CN" altLang="en-US">
                <a:solidFill>
                  <a:schemeClr val="bg1"/>
                </a:solidFill>
              </a:rPr>
              <a:t>发展成为</a:t>
            </a:r>
            <a:endParaRPr lang="en-US" altLang="zh-CN">
              <a:solidFill>
                <a:schemeClr val="bg1"/>
              </a:solidFill>
            </a:endParaRPr>
          </a:p>
          <a:p>
            <a:pPr algn="ctr"/>
            <a:r>
              <a:rPr lang="zh-CN" altLang="en-US">
                <a:solidFill>
                  <a:schemeClr val="bg1"/>
                </a:solidFill>
              </a:rPr>
              <a:t>内部多帐号平台</a:t>
            </a:r>
          </a:p>
        </p:txBody>
      </p:sp>
      <p:sp>
        <p:nvSpPr>
          <p:cNvPr id="28689" name="TextBox 23"/>
          <p:cNvSpPr txBox="1">
            <a:spLocks noChangeArrowheads="1"/>
          </p:cNvSpPr>
          <p:nvPr/>
        </p:nvSpPr>
        <p:spPr bwMode="auto">
          <a:xfrm>
            <a:off x="3581509" y="3350419"/>
            <a:ext cx="1318457" cy="3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en-US" altLang="zh-CN">
                <a:solidFill>
                  <a:schemeClr val="bg1"/>
                </a:solidFill>
              </a:rPr>
              <a:t>10</a:t>
            </a:r>
            <a:r>
              <a:rPr lang="zh-CN" altLang="en-US">
                <a:solidFill>
                  <a:schemeClr val="bg1"/>
                </a:solidFill>
              </a:rPr>
              <a:t>万</a:t>
            </a:r>
            <a:r>
              <a:rPr lang="en-US" altLang="zh-CN">
                <a:solidFill>
                  <a:schemeClr val="bg1"/>
                </a:solidFill>
              </a:rPr>
              <a:t>-100</a:t>
            </a:r>
            <a:r>
              <a:rPr lang="zh-CN" altLang="en-US">
                <a:solidFill>
                  <a:schemeClr val="bg1"/>
                </a:solidFill>
              </a:rPr>
              <a:t>万</a:t>
            </a:r>
          </a:p>
        </p:txBody>
      </p:sp>
      <p:sp>
        <p:nvSpPr>
          <p:cNvPr id="28690" name="TextBox 24"/>
          <p:cNvSpPr txBox="1">
            <a:spLocks noChangeArrowheads="1"/>
          </p:cNvSpPr>
          <p:nvPr/>
        </p:nvSpPr>
        <p:spPr bwMode="auto">
          <a:xfrm>
            <a:off x="5135524" y="2850356"/>
            <a:ext cx="1446697" cy="3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en-US" altLang="zh-CN">
                <a:solidFill>
                  <a:schemeClr val="bg1"/>
                </a:solidFill>
              </a:rPr>
              <a:t>100</a:t>
            </a:r>
            <a:r>
              <a:rPr lang="zh-CN" altLang="en-US">
                <a:solidFill>
                  <a:schemeClr val="bg1"/>
                </a:solidFill>
              </a:rPr>
              <a:t>万</a:t>
            </a:r>
            <a:r>
              <a:rPr lang="en-US" altLang="zh-CN">
                <a:solidFill>
                  <a:schemeClr val="bg1"/>
                </a:solidFill>
              </a:rPr>
              <a:t>-500</a:t>
            </a:r>
            <a:r>
              <a:rPr lang="zh-CN" altLang="en-US">
                <a:solidFill>
                  <a:schemeClr val="bg1"/>
                </a:solidFill>
              </a:rPr>
              <a:t>万</a:t>
            </a:r>
          </a:p>
        </p:txBody>
      </p:sp>
      <p:sp>
        <p:nvSpPr>
          <p:cNvPr id="28691" name="TextBox 25"/>
          <p:cNvSpPr txBox="1">
            <a:spLocks noChangeArrowheads="1"/>
          </p:cNvSpPr>
          <p:nvPr/>
        </p:nvSpPr>
        <p:spPr bwMode="auto">
          <a:xfrm>
            <a:off x="2147952" y="3623072"/>
            <a:ext cx="760612" cy="3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en-US" altLang="zh-CN">
                <a:solidFill>
                  <a:schemeClr val="bg1"/>
                </a:solidFill>
              </a:rPr>
              <a:t>&lt;10</a:t>
            </a:r>
            <a:r>
              <a:rPr lang="zh-CN" altLang="en-US">
                <a:solidFill>
                  <a:schemeClr val="bg1"/>
                </a:solidFill>
              </a:rPr>
              <a:t>万</a:t>
            </a:r>
          </a:p>
        </p:txBody>
      </p:sp>
      <p:sp>
        <p:nvSpPr>
          <p:cNvPr id="28692" name="TextBox 26"/>
          <p:cNvSpPr txBox="1">
            <a:spLocks noChangeArrowheads="1"/>
          </p:cNvSpPr>
          <p:nvPr/>
        </p:nvSpPr>
        <p:spPr bwMode="auto">
          <a:xfrm>
            <a:off x="7092653" y="2818210"/>
            <a:ext cx="888852" cy="3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spAutoFit/>
          </a:bodyPr>
          <a:lstStyle/>
          <a:p>
            <a:r>
              <a:rPr lang="en-US" altLang="zh-CN">
                <a:solidFill>
                  <a:schemeClr val="bg1"/>
                </a:solidFill>
              </a:rPr>
              <a:t>&gt;500</a:t>
            </a:r>
            <a:r>
              <a:rPr lang="zh-CN" altLang="en-US">
                <a:solidFill>
                  <a:schemeClr val="bg1"/>
                </a:solidFill>
              </a:rPr>
              <a:t>万</a:t>
            </a:r>
          </a:p>
        </p:txBody>
      </p:sp>
      <p:sp>
        <p:nvSpPr>
          <p:cNvPr id="28693" name="Text Box 2"/>
          <p:cNvSpPr>
            <a:spLocks noChangeArrowheads="1"/>
          </p:cNvSpPr>
          <p:nvPr/>
        </p:nvSpPr>
        <p:spPr bwMode="auto">
          <a:xfrm>
            <a:off x="182475" y="103585"/>
            <a:ext cx="8687217"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653" tIns="34327" rIns="68653" bIns="34327"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endParaRPr lang="zh-CN" altLang="en-US" sz="1400">
              <a:latin typeface="Arial" charset="0"/>
              <a:sym typeface="Arial" charset="0"/>
            </a:endParaRPr>
          </a:p>
        </p:txBody>
      </p:sp>
      <p:sp>
        <p:nvSpPr>
          <p:cNvPr id="28694" name="Rectangle 2"/>
          <p:cNvSpPr>
            <a:spLocks noChangeArrowheads="1"/>
          </p:cNvSpPr>
          <p:nvPr/>
        </p:nvSpPr>
        <p:spPr bwMode="auto">
          <a:xfrm>
            <a:off x="0" y="0"/>
            <a:ext cx="8988956" cy="59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700">
                <a:solidFill>
                  <a:schemeClr val="tx1"/>
                </a:solidFill>
                <a:latin typeface="Calibri" pitchFamily="34" charset="0"/>
                <a:ea typeface="宋体" charset="-122"/>
                <a:sym typeface="MS PGothic" pitchFamily="34" charset="-128"/>
              </a:defRPr>
            </a:lvl9pPr>
          </a:lstStyle>
          <a:p>
            <a:pPr>
              <a:lnSpc>
                <a:spcPct val="100000"/>
              </a:lnSpc>
              <a:spcBef>
                <a:spcPct val="0"/>
              </a:spcBef>
              <a:buFontTx/>
              <a:buNone/>
            </a:pPr>
            <a:r>
              <a:rPr lang="zh-CN" altLang="en-US" sz="2700">
                <a:latin typeface="微软雅黑" pitchFamily="34" charset="-122"/>
                <a:ea typeface="微软雅黑" pitchFamily="34" charset="-122"/>
                <a:sym typeface="Arial" charset="0"/>
              </a:rPr>
              <a:t>企业应用互联网客服的各个阶段</a:t>
            </a:r>
          </a:p>
        </p:txBody>
      </p:sp>
    </p:spTree>
    <p:extLst>
      <p:ext uri="{BB962C8B-B14F-4D97-AF65-F5344CB8AC3E}">
        <p14:creationId xmlns:p14="http://schemas.microsoft.com/office/powerpoint/2010/main" val="1208751690"/>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43500"/>
          </a:xfrm>
          <a:prstGeom prst="rect">
            <a:avLst/>
          </a:prstGeom>
          <a:gradFill flip="none" rotWithShape="1">
            <a:gsLst>
              <a:gs pos="0">
                <a:srgbClr val="00CC00"/>
              </a:gs>
              <a:gs pos="100000">
                <a:srgbClr val="008000"/>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4" name="十字形 3"/>
          <p:cNvSpPr/>
          <p:nvPr/>
        </p:nvSpPr>
        <p:spPr>
          <a:xfrm rot="1108540">
            <a:off x="-669925" y="3648075"/>
            <a:ext cx="355600" cy="35560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TextBox 4"/>
          <p:cNvSpPr txBox="1">
            <a:spLocks noChangeArrowheads="1"/>
          </p:cNvSpPr>
          <p:nvPr/>
        </p:nvSpPr>
        <p:spPr bwMode="auto">
          <a:xfrm>
            <a:off x="528638" y="1197917"/>
            <a:ext cx="3262432" cy="461665"/>
          </a:xfrm>
          <a:prstGeom prst="rect">
            <a:avLst/>
          </a:prstGeom>
          <a:noFill/>
          <a:ln w="9525">
            <a:noFill/>
            <a:miter lim="800000"/>
            <a:headEnd/>
            <a:tailEnd/>
          </a:ln>
        </p:spPr>
        <p:txBody>
          <a:bodyPr wrap="none">
            <a:spAutoFit/>
          </a:bodyPr>
          <a:lstStyle/>
          <a:p>
            <a:r>
              <a:rPr lang="zh-CN" altLang="en-US" sz="2400" dirty="0" smtClean="0">
                <a:solidFill>
                  <a:schemeClr val="bg1"/>
                </a:solidFill>
                <a:latin typeface="微软雅黑" pitchFamily="34" charset="-122"/>
                <a:ea typeface="微软雅黑" pitchFamily="34" charset="-122"/>
              </a:rPr>
              <a:t>呼叫中心行业的同仁们</a:t>
            </a:r>
            <a:endParaRPr lang="zh-CN" altLang="en-US" sz="2400" dirty="0">
              <a:solidFill>
                <a:schemeClr val="bg1"/>
              </a:solidFill>
              <a:latin typeface="微软雅黑" pitchFamily="34" charset="-122"/>
              <a:ea typeface="微软雅黑" pitchFamily="34" charset="-122"/>
            </a:endParaRPr>
          </a:p>
        </p:txBody>
      </p:sp>
      <p:sp>
        <p:nvSpPr>
          <p:cNvPr id="6" name="TextBox 5"/>
          <p:cNvSpPr txBox="1">
            <a:spLocks noChangeArrowheads="1"/>
          </p:cNvSpPr>
          <p:nvPr/>
        </p:nvSpPr>
        <p:spPr bwMode="auto">
          <a:xfrm>
            <a:off x="528638" y="1892300"/>
            <a:ext cx="3461204" cy="1200329"/>
          </a:xfrm>
          <a:prstGeom prst="rect">
            <a:avLst/>
          </a:prstGeom>
          <a:noFill/>
          <a:ln w="9525">
            <a:noFill/>
            <a:miter lim="800000"/>
            <a:headEnd/>
            <a:tailEnd/>
          </a:ln>
        </p:spPr>
        <p:txBody>
          <a:bodyPr wrap="none">
            <a:spAutoFit/>
          </a:bodyPr>
          <a:lstStyle/>
          <a:p>
            <a:r>
              <a:rPr lang="zh-CN" altLang="en-US" sz="2400" dirty="0" smtClean="0">
                <a:solidFill>
                  <a:schemeClr val="bg1"/>
                </a:solidFill>
                <a:latin typeface="微软雅黑" pitchFamily="34" charset="-122"/>
                <a:ea typeface="微软雅黑" pitchFamily="34" charset="-122"/>
              </a:rPr>
              <a:t>移动之路</a:t>
            </a:r>
            <a:endParaRPr lang="en-US" altLang="zh-CN" sz="2400" dirty="0" smtClean="0">
              <a:solidFill>
                <a:schemeClr val="bg1"/>
              </a:solidFill>
              <a:latin typeface="微软雅黑" pitchFamily="34" charset="-122"/>
              <a:ea typeface="微软雅黑" pitchFamily="34" charset="-122"/>
            </a:endParaRPr>
          </a:p>
          <a:p>
            <a:endParaRPr lang="en-US" altLang="zh-CN" sz="2400" dirty="0" smtClean="0">
              <a:solidFill>
                <a:schemeClr val="bg1"/>
              </a:solidFill>
              <a:latin typeface="微软雅黑" pitchFamily="34" charset="-122"/>
              <a:ea typeface="微软雅黑" pitchFamily="34" charset="-122"/>
            </a:endParaRPr>
          </a:p>
          <a:p>
            <a:r>
              <a:rPr lang="zh-CN" altLang="en-US" sz="2400" dirty="0" smtClean="0">
                <a:solidFill>
                  <a:schemeClr val="bg1"/>
                </a:solidFill>
                <a:latin typeface="微软雅黑" pitchFamily="34" charset="-122"/>
                <a:ea typeface="微软雅黑" pitchFamily="34" charset="-122"/>
              </a:rPr>
              <a:t>从</a:t>
            </a:r>
            <a:r>
              <a:rPr lang="zh-CN" altLang="en-US" sz="2400" dirty="0">
                <a:solidFill>
                  <a:schemeClr val="bg1"/>
                </a:solidFill>
                <a:latin typeface="微软雅黑" pitchFamily="34" charset="-122"/>
                <a:ea typeface="微软雅黑" pitchFamily="34" charset="-122"/>
              </a:rPr>
              <a:t>这里开始  </a:t>
            </a:r>
            <a:r>
              <a:rPr lang="en-US" altLang="zh-CN" sz="2400" dirty="0">
                <a:solidFill>
                  <a:schemeClr val="bg1"/>
                </a:solidFill>
                <a:cs typeface="Arial" pitchFamily="34" charset="0"/>
              </a:rPr>
              <a:t>start here ! </a:t>
            </a:r>
            <a:endParaRPr lang="zh-CN" altLang="en-US" sz="2400" dirty="0">
              <a:solidFill>
                <a:schemeClr val="bg1"/>
              </a:solidFill>
              <a:cs typeface="Arial" pitchFamily="34" charset="0"/>
            </a:endParaRPr>
          </a:p>
        </p:txBody>
      </p:sp>
      <p:sp>
        <p:nvSpPr>
          <p:cNvPr id="7" name="十字形 6"/>
          <p:cNvSpPr/>
          <p:nvPr/>
        </p:nvSpPr>
        <p:spPr>
          <a:xfrm rot="20314389">
            <a:off x="3748088" y="5195888"/>
            <a:ext cx="355600" cy="35560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十字形 7"/>
          <p:cNvSpPr/>
          <p:nvPr/>
        </p:nvSpPr>
        <p:spPr>
          <a:xfrm rot="1108540">
            <a:off x="-487363" y="4730750"/>
            <a:ext cx="242888" cy="22225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十字形 9"/>
          <p:cNvSpPr/>
          <p:nvPr/>
        </p:nvSpPr>
        <p:spPr>
          <a:xfrm rot="20314389">
            <a:off x="4954588" y="5195888"/>
            <a:ext cx="355600" cy="35560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十字形 10"/>
          <p:cNvSpPr/>
          <p:nvPr/>
        </p:nvSpPr>
        <p:spPr>
          <a:xfrm rot="20314389">
            <a:off x="52388" y="5195888"/>
            <a:ext cx="355600" cy="35560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十字形 11"/>
          <p:cNvSpPr/>
          <p:nvPr/>
        </p:nvSpPr>
        <p:spPr>
          <a:xfrm rot="1108540">
            <a:off x="3048000" y="5191125"/>
            <a:ext cx="355600" cy="355600"/>
          </a:xfrm>
          <a:prstGeom prst="plus">
            <a:avLst>
              <a:gd name="adj" fmla="val 413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4.72222E-6 -0.00093 C -0.04809 -0.41489 -0.096 -0.82854 -0.1375 -0.93729 C -0.17899 -1.04572 -0.21388 -0.84893 -0.24861 -0.65245 " pathEditMode="relative" rAng="0" ptsTypes="aaA">
                                      <p:cBhvr>
                                        <p:cTn id="6" dur="1000" fill="hold"/>
                                        <p:tgtEl>
                                          <p:spTgt spid="10"/>
                                        </p:tgtEl>
                                        <p:attrNameLst>
                                          <p:attrName>ppt_x</p:attrName>
                                          <p:attrName>ppt_y</p:attrName>
                                        </p:attrNameLst>
                                      </p:cBhvr>
                                      <p:rCtr x="-12400" y="-52200"/>
                                    </p:animMotion>
                                  </p:childTnLst>
                                </p:cTn>
                              </p:par>
                              <p:par>
                                <p:cTn id="7" presetID="8" presetClass="emph" presetSubtype="0" fill="hold" grpId="1" nodeType="withEffect">
                                  <p:stCondLst>
                                    <p:cond delay="0"/>
                                  </p:stCondLst>
                                  <p:childTnLst>
                                    <p:animRot by="43200000">
                                      <p:cBhvr>
                                        <p:cTn id="8" dur="1000" fill="hold"/>
                                        <p:tgtEl>
                                          <p:spTgt spid="10"/>
                                        </p:tgtEl>
                                        <p:attrNameLst>
                                          <p:attrName>r</p:attrName>
                                        </p:attrNameLst>
                                      </p:cBhvr>
                                    </p:animRot>
                                  </p:childTnLst>
                                </p:cTn>
                              </p:par>
                              <p:par>
                                <p:cTn id="9" presetID="53" presetClass="exit" presetSubtype="0" fill="hold" grpId="2" nodeType="withEffect">
                                  <p:stCondLst>
                                    <p:cond delay="600"/>
                                  </p:stCondLst>
                                  <p:childTnLst>
                                    <p:anim calcmode="lin" valueType="num">
                                      <p:cBhvr>
                                        <p:cTn id="10" dur="1000"/>
                                        <p:tgtEl>
                                          <p:spTgt spid="10"/>
                                        </p:tgtEl>
                                        <p:attrNameLst>
                                          <p:attrName>ppt_w</p:attrName>
                                        </p:attrNameLst>
                                      </p:cBhvr>
                                      <p:tavLst>
                                        <p:tav tm="0">
                                          <p:val>
                                            <p:strVal val="ppt_w"/>
                                          </p:val>
                                        </p:tav>
                                        <p:tav tm="100000">
                                          <p:val>
                                            <p:fltVal val="0"/>
                                          </p:val>
                                        </p:tav>
                                      </p:tavLst>
                                    </p:anim>
                                    <p:anim calcmode="lin" valueType="num">
                                      <p:cBhvr>
                                        <p:cTn id="11" dur="1000"/>
                                        <p:tgtEl>
                                          <p:spTgt spid="10"/>
                                        </p:tgtEl>
                                        <p:attrNameLst>
                                          <p:attrName>ppt_h</p:attrName>
                                        </p:attrNameLst>
                                      </p:cBhvr>
                                      <p:tavLst>
                                        <p:tav tm="0">
                                          <p:val>
                                            <p:strVal val="ppt_h"/>
                                          </p:val>
                                        </p:tav>
                                        <p:tav tm="100000">
                                          <p:val>
                                            <p:fltVal val="0"/>
                                          </p:val>
                                        </p:tav>
                                      </p:tavLst>
                                    </p:anim>
                                    <p:animEffect transition="out" filter="fade">
                                      <p:cBhvr>
                                        <p:cTn id="12" dur="1000"/>
                                        <p:tgtEl>
                                          <p:spTgt spid="10"/>
                                        </p:tgtEl>
                                      </p:cBhvr>
                                    </p:animEffect>
                                    <p:set>
                                      <p:cBhvr>
                                        <p:cTn id="13" dur="1" fill="hold">
                                          <p:stCondLst>
                                            <p:cond delay="999"/>
                                          </p:stCondLst>
                                        </p:cTn>
                                        <p:tgtEl>
                                          <p:spTgt spid="10"/>
                                        </p:tgtEl>
                                        <p:attrNameLst>
                                          <p:attrName>style.visibility</p:attrName>
                                        </p:attrNameLst>
                                      </p:cBhvr>
                                      <p:to>
                                        <p:strVal val="hidden"/>
                                      </p:to>
                                    </p:set>
                                  </p:childTnLst>
                                </p:cTn>
                              </p:par>
                              <p:par>
                                <p:cTn id="14" presetID="0" presetClass="path" presetSubtype="0" accel="50000" decel="50000" fill="hold" grpId="0" nodeType="withEffect">
                                  <p:stCondLst>
                                    <p:cond delay="300"/>
                                  </p:stCondLst>
                                  <p:childTnLst>
                                    <p:animMotion origin="layout" path="M -2.77778E-7 -3.08642E-6 C -0.03646 -0.35216 -0.07257 -0.70401 -0.09635 -0.85926 C -0.12031 -1.0145 -0.12309 -1.0108 -0.14392 -0.93086 C -0.16458 -0.85092 -0.19271 -0.61574 -0.22083 -0.38024 " pathEditMode="relative" rAng="0" ptsTypes="aaaA">
                                      <p:cBhvr>
                                        <p:cTn id="15" dur="1000" fill="hold"/>
                                        <p:tgtEl>
                                          <p:spTgt spid="7"/>
                                        </p:tgtEl>
                                        <p:attrNameLst>
                                          <p:attrName>ppt_x</p:attrName>
                                          <p:attrName>ppt_y</p:attrName>
                                        </p:attrNameLst>
                                      </p:cBhvr>
                                      <p:rCtr x="-11000" y="-50700"/>
                                    </p:animMotion>
                                  </p:childTnLst>
                                </p:cTn>
                              </p:par>
                              <p:par>
                                <p:cTn id="16" presetID="8" presetClass="emph" presetSubtype="0" fill="hold" grpId="1" nodeType="withEffect">
                                  <p:stCondLst>
                                    <p:cond delay="300"/>
                                  </p:stCondLst>
                                  <p:childTnLst>
                                    <p:animRot by="54000000">
                                      <p:cBhvr>
                                        <p:cTn id="17" dur="1000" fill="hold"/>
                                        <p:tgtEl>
                                          <p:spTgt spid="7"/>
                                        </p:tgtEl>
                                        <p:attrNameLst>
                                          <p:attrName>r</p:attrName>
                                        </p:attrNameLst>
                                      </p:cBhvr>
                                    </p:animRot>
                                  </p:childTnLst>
                                </p:cTn>
                              </p:par>
                              <p:par>
                                <p:cTn id="18" presetID="53" presetClass="exit" presetSubtype="0" fill="hold" grpId="2" nodeType="withEffect">
                                  <p:stCondLst>
                                    <p:cond delay="1000"/>
                                  </p:stCondLst>
                                  <p:childTnLst>
                                    <p:anim calcmode="lin" valueType="num">
                                      <p:cBhvr>
                                        <p:cTn id="19" dur="1000"/>
                                        <p:tgtEl>
                                          <p:spTgt spid="7"/>
                                        </p:tgtEl>
                                        <p:attrNameLst>
                                          <p:attrName>ppt_w</p:attrName>
                                        </p:attrNameLst>
                                      </p:cBhvr>
                                      <p:tavLst>
                                        <p:tav tm="0">
                                          <p:val>
                                            <p:strVal val="ppt_w"/>
                                          </p:val>
                                        </p:tav>
                                        <p:tav tm="100000">
                                          <p:val>
                                            <p:fltVal val="0"/>
                                          </p:val>
                                        </p:tav>
                                      </p:tavLst>
                                    </p:anim>
                                    <p:anim calcmode="lin" valueType="num">
                                      <p:cBhvr>
                                        <p:cTn id="20" dur="1000"/>
                                        <p:tgtEl>
                                          <p:spTgt spid="7"/>
                                        </p:tgtEl>
                                        <p:attrNameLst>
                                          <p:attrName>ppt_h</p:attrName>
                                        </p:attrNameLst>
                                      </p:cBhvr>
                                      <p:tavLst>
                                        <p:tav tm="0">
                                          <p:val>
                                            <p:strVal val="ppt_h"/>
                                          </p:val>
                                        </p:tav>
                                        <p:tav tm="100000">
                                          <p:val>
                                            <p:fltVal val="0"/>
                                          </p:val>
                                        </p:tav>
                                      </p:tavLst>
                                    </p:anim>
                                    <p:animEffect transition="out" filter="fade">
                                      <p:cBhvr>
                                        <p:cTn id="21" dur="1000"/>
                                        <p:tgtEl>
                                          <p:spTgt spid="7"/>
                                        </p:tgtEl>
                                      </p:cBhvr>
                                    </p:animEffect>
                                    <p:set>
                                      <p:cBhvr>
                                        <p:cTn id="22" dur="1" fill="hold">
                                          <p:stCondLst>
                                            <p:cond delay="999"/>
                                          </p:stCondLst>
                                        </p:cTn>
                                        <p:tgtEl>
                                          <p:spTgt spid="7"/>
                                        </p:tgtEl>
                                        <p:attrNameLst>
                                          <p:attrName>style.visibility</p:attrName>
                                        </p:attrNameLst>
                                      </p:cBhvr>
                                      <p:to>
                                        <p:strVal val="hidden"/>
                                      </p:to>
                                    </p:set>
                                  </p:childTnLst>
                                </p:cTn>
                              </p:par>
                              <p:par>
                                <p:cTn id="23" presetID="0" presetClass="path" presetSubtype="0" accel="50000" decel="50000" fill="hold" grpId="0" nodeType="withEffect">
                                  <p:stCondLst>
                                    <p:cond delay="500"/>
                                  </p:stCondLst>
                                  <p:childTnLst>
                                    <p:animMotion origin="layout" path="M 2.22222E-6 2.83951E-6 C -0.00243 -0.39414 -0.00469 -0.78797 -0.0375 -0.89661 C -0.07031 -1.00525 -0.13386 -0.82994 -0.19722 -0.65371 " pathEditMode="relative" rAng="0" ptsTypes="aaA">
                                      <p:cBhvr>
                                        <p:cTn id="24" dur="1000" fill="hold"/>
                                        <p:tgtEl>
                                          <p:spTgt spid="12"/>
                                        </p:tgtEl>
                                        <p:attrNameLst>
                                          <p:attrName>ppt_x</p:attrName>
                                          <p:attrName>ppt_y</p:attrName>
                                        </p:attrNameLst>
                                      </p:cBhvr>
                                      <p:rCtr x="-9900" y="-50300"/>
                                    </p:animMotion>
                                  </p:childTnLst>
                                </p:cTn>
                              </p:par>
                              <p:par>
                                <p:cTn id="25" presetID="8" presetClass="emph" presetSubtype="0" fill="hold" grpId="1" nodeType="withEffect">
                                  <p:stCondLst>
                                    <p:cond delay="500"/>
                                  </p:stCondLst>
                                  <p:childTnLst>
                                    <p:animRot by="54000000">
                                      <p:cBhvr>
                                        <p:cTn id="26" dur="1000" fill="hold"/>
                                        <p:tgtEl>
                                          <p:spTgt spid="12"/>
                                        </p:tgtEl>
                                        <p:attrNameLst>
                                          <p:attrName>r</p:attrName>
                                        </p:attrNameLst>
                                      </p:cBhvr>
                                    </p:animRot>
                                  </p:childTnLst>
                                </p:cTn>
                              </p:par>
                              <p:par>
                                <p:cTn id="27" presetID="53" presetClass="exit" presetSubtype="0" fill="hold" grpId="2" nodeType="withEffect">
                                  <p:stCondLst>
                                    <p:cond delay="1200"/>
                                  </p:stCondLst>
                                  <p:childTnLst>
                                    <p:anim calcmode="lin" valueType="num">
                                      <p:cBhvr>
                                        <p:cTn id="28" dur="1000"/>
                                        <p:tgtEl>
                                          <p:spTgt spid="12"/>
                                        </p:tgtEl>
                                        <p:attrNameLst>
                                          <p:attrName>ppt_w</p:attrName>
                                        </p:attrNameLst>
                                      </p:cBhvr>
                                      <p:tavLst>
                                        <p:tav tm="0">
                                          <p:val>
                                            <p:strVal val="ppt_w"/>
                                          </p:val>
                                        </p:tav>
                                        <p:tav tm="100000">
                                          <p:val>
                                            <p:fltVal val="0"/>
                                          </p:val>
                                        </p:tav>
                                      </p:tavLst>
                                    </p:anim>
                                    <p:anim calcmode="lin" valueType="num">
                                      <p:cBhvr>
                                        <p:cTn id="29" dur="1000"/>
                                        <p:tgtEl>
                                          <p:spTgt spid="12"/>
                                        </p:tgtEl>
                                        <p:attrNameLst>
                                          <p:attrName>ppt_h</p:attrName>
                                        </p:attrNameLst>
                                      </p:cBhvr>
                                      <p:tavLst>
                                        <p:tav tm="0">
                                          <p:val>
                                            <p:strVal val="ppt_h"/>
                                          </p:val>
                                        </p:tav>
                                        <p:tav tm="100000">
                                          <p:val>
                                            <p:fltVal val="0"/>
                                          </p:val>
                                        </p:tav>
                                      </p:tavLst>
                                    </p:anim>
                                    <p:animEffect transition="out" filter="fade">
                                      <p:cBhvr>
                                        <p:cTn id="30" dur="1000"/>
                                        <p:tgtEl>
                                          <p:spTgt spid="12"/>
                                        </p:tgtEl>
                                      </p:cBhvr>
                                    </p:animEffect>
                                    <p:set>
                                      <p:cBhvr>
                                        <p:cTn id="31" dur="1" fill="hold">
                                          <p:stCondLst>
                                            <p:cond delay="999"/>
                                          </p:stCondLst>
                                        </p:cTn>
                                        <p:tgtEl>
                                          <p:spTgt spid="12"/>
                                        </p:tgtEl>
                                        <p:attrNameLst>
                                          <p:attrName>style.visibility</p:attrName>
                                        </p:attrNameLst>
                                      </p:cBhvr>
                                      <p:to>
                                        <p:strVal val="hidden"/>
                                      </p:to>
                                    </p:set>
                                  </p:childTnLst>
                                </p:cTn>
                              </p:par>
                              <p:par>
                                <p:cTn id="32" presetID="0" presetClass="path" presetSubtype="0" accel="50000" decel="50000" fill="hold" grpId="0" nodeType="withEffect">
                                  <p:stCondLst>
                                    <p:cond delay="200"/>
                                  </p:stCondLst>
                                  <p:childTnLst>
                                    <p:animMotion origin="layout" path="M -2.77778E-6 -1.23457E-7 C 0.01285 -0.22345 0.02587 -0.44691 0.05 -0.57531 C 0.07413 -0.7037 0.11128 -0.79012 0.14444 -0.77037 C 0.1776 -0.75061 0.21302 -0.6037 0.24861 -0.45679 " pathEditMode="relative" ptsTypes="aaaA">
                                      <p:cBhvr>
                                        <p:cTn id="33" dur="1000" fill="hold"/>
                                        <p:tgtEl>
                                          <p:spTgt spid="4"/>
                                        </p:tgtEl>
                                        <p:attrNameLst>
                                          <p:attrName>ppt_x</p:attrName>
                                          <p:attrName>ppt_y</p:attrName>
                                        </p:attrNameLst>
                                      </p:cBhvr>
                                    </p:animMotion>
                                  </p:childTnLst>
                                </p:cTn>
                              </p:par>
                              <p:par>
                                <p:cTn id="34" presetID="8" presetClass="emph" presetSubtype="0" fill="hold" grpId="1" nodeType="withEffect">
                                  <p:stCondLst>
                                    <p:cond delay="200"/>
                                  </p:stCondLst>
                                  <p:childTnLst>
                                    <p:animRot by="43200000">
                                      <p:cBhvr>
                                        <p:cTn id="35" dur="1000" fill="hold"/>
                                        <p:tgtEl>
                                          <p:spTgt spid="4"/>
                                        </p:tgtEl>
                                        <p:attrNameLst>
                                          <p:attrName>r</p:attrName>
                                        </p:attrNameLst>
                                      </p:cBhvr>
                                    </p:animRot>
                                  </p:childTnLst>
                                </p:cTn>
                              </p:par>
                              <p:par>
                                <p:cTn id="36" presetID="53" presetClass="exit" presetSubtype="0" fill="hold" grpId="2" nodeType="withEffect">
                                  <p:stCondLst>
                                    <p:cond delay="900"/>
                                  </p:stCondLst>
                                  <p:childTnLst>
                                    <p:anim calcmode="lin" valueType="num">
                                      <p:cBhvr>
                                        <p:cTn id="37" dur="1000"/>
                                        <p:tgtEl>
                                          <p:spTgt spid="4"/>
                                        </p:tgtEl>
                                        <p:attrNameLst>
                                          <p:attrName>ppt_w</p:attrName>
                                        </p:attrNameLst>
                                      </p:cBhvr>
                                      <p:tavLst>
                                        <p:tav tm="0">
                                          <p:val>
                                            <p:strVal val="ppt_w"/>
                                          </p:val>
                                        </p:tav>
                                        <p:tav tm="100000">
                                          <p:val>
                                            <p:fltVal val="0"/>
                                          </p:val>
                                        </p:tav>
                                      </p:tavLst>
                                    </p:anim>
                                    <p:anim calcmode="lin" valueType="num">
                                      <p:cBhvr>
                                        <p:cTn id="38" dur="1000"/>
                                        <p:tgtEl>
                                          <p:spTgt spid="4"/>
                                        </p:tgtEl>
                                        <p:attrNameLst>
                                          <p:attrName>ppt_h</p:attrName>
                                        </p:attrNameLst>
                                      </p:cBhvr>
                                      <p:tavLst>
                                        <p:tav tm="0">
                                          <p:val>
                                            <p:strVal val="ppt_h"/>
                                          </p:val>
                                        </p:tav>
                                        <p:tav tm="100000">
                                          <p:val>
                                            <p:fltVal val="0"/>
                                          </p:val>
                                        </p:tav>
                                      </p:tavLst>
                                    </p:anim>
                                    <p:animEffect transition="out" filter="fade">
                                      <p:cBhvr>
                                        <p:cTn id="39" dur="1000"/>
                                        <p:tgtEl>
                                          <p:spTgt spid="4"/>
                                        </p:tgtEl>
                                      </p:cBhvr>
                                    </p:animEffect>
                                    <p:set>
                                      <p:cBhvr>
                                        <p:cTn id="40" dur="1" fill="hold">
                                          <p:stCondLst>
                                            <p:cond delay="999"/>
                                          </p:stCondLst>
                                        </p:cTn>
                                        <p:tgtEl>
                                          <p:spTgt spid="4"/>
                                        </p:tgtEl>
                                        <p:attrNameLst>
                                          <p:attrName>style.visibility</p:attrName>
                                        </p:attrNameLst>
                                      </p:cBhvr>
                                      <p:to>
                                        <p:strVal val="hidden"/>
                                      </p:to>
                                    </p:set>
                                  </p:childTnLst>
                                </p:cTn>
                              </p:par>
                              <p:par>
                                <p:cTn id="41" presetID="0" presetClass="path" presetSubtype="0" accel="50000" decel="50000" fill="hold" grpId="0" nodeType="withEffect">
                                  <p:stCondLst>
                                    <p:cond delay="500"/>
                                  </p:stCondLst>
                                  <p:childTnLst>
                                    <p:animMotion origin="layout" path="M 2.22222E-6 -3.82716E-6 C 0.02969 -0.40926 0.05955 -0.81821 0.09028 -0.89383 C 0.12101 -0.96944 0.15278 -0.71204 0.18472 -0.45432 " pathEditMode="relative" ptsTypes="aaA">
                                      <p:cBhvr>
                                        <p:cTn id="42" dur="1000" fill="hold"/>
                                        <p:tgtEl>
                                          <p:spTgt spid="8"/>
                                        </p:tgtEl>
                                        <p:attrNameLst>
                                          <p:attrName>ppt_x</p:attrName>
                                          <p:attrName>ppt_y</p:attrName>
                                        </p:attrNameLst>
                                      </p:cBhvr>
                                    </p:animMotion>
                                  </p:childTnLst>
                                </p:cTn>
                              </p:par>
                              <p:par>
                                <p:cTn id="43" presetID="8" presetClass="emph" presetSubtype="0" fill="hold" grpId="1" nodeType="withEffect">
                                  <p:stCondLst>
                                    <p:cond delay="500"/>
                                  </p:stCondLst>
                                  <p:childTnLst>
                                    <p:animRot by="54000000">
                                      <p:cBhvr>
                                        <p:cTn id="44" dur="1000" fill="hold"/>
                                        <p:tgtEl>
                                          <p:spTgt spid="8"/>
                                        </p:tgtEl>
                                        <p:attrNameLst>
                                          <p:attrName>r</p:attrName>
                                        </p:attrNameLst>
                                      </p:cBhvr>
                                    </p:animRot>
                                  </p:childTnLst>
                                </p:cTn>
                              </p:par>
                              <p:par>
                                <p:cTn id="45" presetID="53" presetClass="exit" presetSubtype="0" fill="hold" grpId="2" nodeType="withEffect">
                                  <p:stCondLst>
                                    <p:cond delay="1300"/>
                                  </p:stCondLst>
                                  <p:childTnLst>
                                    <p:anim calcmode="lin" valueType="num">
                                      <p:cBhvr>
                                        <p:cTn id="46" dur="1000"/>
                                        <p:tgtEl>
                                          <p:spTgt spid="8"/>
                                        </p:tgtEl>
                                        <p:attrNameLst>
                                          <p:attrName>ppt_w</p:attrName>
                                        </p:attrNameLst>
                                      </p:cBhvr>
                                      <p:tavLst>
                                        <p:tav tm="0">
                                          <p:val>
                                            <p:strVal val="ppt_w"/>
                                          </p:val>
                                        </p:tav>
                                        <p:tav tm="100000">
                                          <p:val>
                                            <p:fltVal val="0"/>
                                          </p:val>
                                        </p:tav>
                                      </p:tavLst>
                                    </p:anim>
                                    <p:anim calcmode="lin" valueType="num">
                                      <p:cBhvr>
                                        <p:cTn id="47" dur="1000"/>
                                        <p:tgtEl>
                                          <p:spTgt spid="8"/>
                                        </p:tgtEl>
                                        <p:attrNameLst>
                                          <p:attrName>ppt_h</p:attrName>
                                        </p:attrNameLst>
                                      </p:cBhvr>
                                      <p:tavLst>
                                        <p:tav tm="0">
                                          <p:val>
                                            <p:strVal val="ppt_h"/>
                                          </p:val>
                                        </p:tav>
                                        <p:tav tm="100000">
                                          <p:val>
                                            <p:fltVal val="0"/>
                                          </p:val>
                                        </p:tav>
                                      </p:tavLst>
                                    </p:anim>
                                    <p:animEffect transition="out" filter="fade">
                                      <p:cBhvr>
                                        <p:cTn id="48" dur="1000"/>
                                        <p:tgtEl>
                                          <p:spTgt spid="8"/>
                                        </p:tgtEl>
                                      </p:cBhvr>
                                    </p:animEffect>
                                    <p:set>
                                      <p:cBhvr>
                                        <p:cTn id="49" dur="1" fill="hold">
                                          <p:stCondLst>
                                            <p:cond delay="999"/>
                                          </p:stCondLst>
                                        </p:cTn>
                                        <p:tgtEl>
                                          <p:spTgt spid="8"/>
                                        </p:tgtEl>
                                        <p:attrNameLst>
                                          <p:attrName>style.visibility</p:attrName>
                                        </p:attrNameLst>
                                      </p:cBhvr>
                                      <p:to>
                                        <p:strVal val="hidden"/>
                                      </p:to>
                                    </p:set>
                                  </p:childTnLst>
                                </p:cTn>
                              </p:par>
                              <p:par>
                                <p:cTn id="50" presetID="0" presetClass="path" presetSubtype="0" accel="50000" decel="50000" fill="hold" grpId="0" nodeType="withEffect">
                                  <p:stCondLst>
                                    <p:cond delay="800"/>
                                  </p:stCondLst>
                                  <p:childTnLst>
                                    <p:animMotion origin="layout" path="M -3.61111E-6 -3.08642E-6 C 0.01875 -0.4571 0.0375 -0.91419 0.08125 -1.00771 C 0.125 -1.10123 0.19375 -0.83148 0.2625 -0.56173 " pathEditMode="relative" rAng="0" ptsTypes="aaA">
                                      <p:cBhvr>
                                        <p:cTn id="51" dur="1000" fill="hold"/>
                                        <p:tgtEl>
                                          <p:spTgt spid="11"/>
                                        </p:tgtEl>
                                        <p:attrNameLst>
                                          <p:attrName>ppt_x</p:attrName>
                                          <p:attrName>ppt_y</p:attrName>
                                        </p:attrNameLst>
                                      </p:cBhvr>
                                      <p:rCtr x="13100" y="-55100"/>
                                    </p:animMotion>
                                  </p:childTnLst>
                                </p:cTn>
                              </p:par>
                              <p:par>
                                <p:cTn id="52" presetID="8" presetClass="emph" presetSubtype="0" fill="hold" grpId="1" nodeType="withEffect">
                                  <p:stCondLst>
                                    <p:cond delay="800"/>
                                  </p:stCondLst>
                                  <p:childTnLst>
                                    <p:animRot by="43200000">
                                      <p:cBhvr>
                                        <p:cTn id="53" dur="1000" fill="hold"/>
                                        <p:tgtEl>
                                          <p:spTgt spid="11"/>
                                        </p:tgtEl>
                                        <p:attrNameLst>
                                          <p:attrName>r</p:attrName>
                                        </p:attrNameLst>
                                      </p:cBhvr>
                                    </p:animRot>
                                  </p:childTnLst>
                                </p:cTn>
                              </p:par>
                              <p:par>
                                <p:cTn id="54" presetID="53" presetClass="exit" presetSubtype="0" fill="hold" grpId="2" nodeType="withEffect">
                                  <p:stCondLst>
                                    <p:cond delay="1500"/>
                                  </p:stCondLst>
                                  <p:childTnLst>
                                    <p:anim calcmode="lin" valueType="num">
                                      <p:cBhvr>
                                        <p:cTn id="55" dur="1000"/>
                                        <p:tgtEl>
                                          <p:spTgt spid="11"/>
                                        </p:tgtEl>
                                        <p:attrNameLst>
                                          <p:attrName>ppt_w</p:attrName>
                                        </p:attrNameLst>
                                      </p:cBhvr>
                                      <p:tavLst>
                                        <p:tav tm="0">
                                          <p:val>
                                            <p:strVal val="ppt_w"/>
                                          </p:val>
                                        </p:tav>
                                        <p:tav tm="100000">
                                          <p:val>
                                            <p:fltVal val="0"/>
                                          </p:val>
                                        </p:tav>
                                      </p:tavLst>
                                    </p:anim>
                                    <p:anim calcmode="lin" valueType="num">
                                      <p:cBhvr>
                                        <p:cTn id="56" dur="1000"/>
                                        <p:tgtEl>
                                          <p:spTgt spid="11"/>
                                        </p:tgtEl>
                                        <p:attrNameLst>
                                          <p:attrName>ppt_h</p:attrName>
                                        </p:attrNameLst>
                                      </p:cBhvr>
                                      <p:tavLst>
                                        <p:tav tm="0">
                                          <p:val>
                                            <p:strVal val="ppt_h"/>
                                          </p:val>
                                        </p:tav>
                                        <p:tav tm="100000">
                                          <p:val>
                                            <p:fltVal val="0"/>
                                          </p:val>
                                        </p:tav>
                                      </p:tavLst>
                                    </p:anim>
                                    <p:animEffect transition="out" filter="fade">
                                      <p:cBhvr>
                                        <p:cTn id="57" dur="1000"/>
                                        <p:tgtEl>
                                          <p:spTgt spid="11"/>
                                        </p:tgtEl>
                                      </p:cBhvr>
                                    </p:animEffect>
                                    <p:set>
                                      <p:cBhvr>
                                        <p:cTn id="58" dur="1" fill="hold">
                                          <p:stCondLst>
                                            <p:cond delay="999"/>
                                          </p:stCondLst>
                                        </p:cTn>
                                        <p:tgtEl>
                                          <p:spTgt spid="11"/>
                                        </p:tgtEl>
                                        <p:attrNameLst>
                                          <p:attrName>style.visibility</p:attrName>
                                        </p:attrNameLst>
                                      </p:cBhvr>
                                      <p:to>
                                        <p:strVal val="hidden"/>
                                      </p:to>
                                    </p:set>
                                  </p:childTnLst>
                                </p:cTn>
                              </p:par>
                              <p:par>
                                <p:cTn id="59" presetID="50" presetClass="entr" presetSubtype="0" decel="100000" fill="hold" grpId="0" nodeType="withEffect">
                                  <p:stCondLst>
                                    <p:cond delay="100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strVal val="#ppt_w+.3"/>
                                          </p:val>
                                        </p:tav>
                                        <p:tav tm="100000">
                                          <p:val>
                                            <p:strVal val="#ppt_w"/>
                                          </p:val>
                                        </p:tav>
                                      </p:tavLst>
                                    </p:anim>
                                    <p:anim calcmode="lin" valueType="num">
                                      <p:cBhvr>
                                        <p:cTn id="62" dur="1000" fill="hold"/>
                                        <p:tgtEl>
                                          <p:spTgt spid="5"/>
                                        </p:tgtEl>
                                        <p:attrNameLst>
                                          <p:attrName>ppt_h</p:attrName>
                                        </p:attrNameLst>
                                      </p:cBhvr>
                                      <p:tavLst>
                                        <p:tav tm="0">
                                          <p:val>
                                            <p:strVal val="#ppt_h"/>
                                          </p:val>
                                        </p:tav>
                                        <p:tav tm="100000">
                                          <p:val>
                                            <p:strVal val="#ppt_h"/>
                                          </p:val>
                                        </p:tav>
                                      </p:tavLst>
                                    </p:anim>
                                    <p:animEffect transition="in" filter="fade">
                                      <p:cBhvr>
                                        <p:cTn id="63" dur="1000"/>
                                        <p:tgtEl>
                                          <p:spTgt spid="5"/>
                                        </p:tgtEl>
                                      </p:cBhvr>
                                    </p:animEffect>
                                  </p:childTnLst>
                                </p:cTn>
                              </p:par>
                              <p:par>
                                <p:cTn id="64" presetID="2" presetClass="entr" presetSubtype="2" fill="hold" grpId="0" nodeType="withEffect">
                                  <p:stCondLst>
                                    <p:cond delay="2000"/>
                                  </p:stCondLst>
                                  <p:iterate type="lt">
                                    <p:tmPct val="0"/>
                                  </p:iterate>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fill="hold"/>
                                        <p:tgtEl>
                                          <p:spTgt spid="6"/>
                                        </p:tgtEl>
                                        <p:attrNameLst>
                                          <p:attrName>ppt_x</p:attrName>
                                        </p:attrNameLst>
                                      </p:cBhvr>
                                      <p:tavLst>
                                        <p:tav tm="0">
                                          <p:val>
                                            <p:strVal val="1+#ppt_w/2"/>
                                          </p:val>
                                        </p:tav>
                                        <p:tav tm="100000">
                                          <p:val>
                                            <p:strVal val="#ppt_x"/>
                                          </p:val>
                                        </p:tav>
                                      </p:tavLst>
                                    </p:anim>
                                    <p:anim calcmode="lin" valueType="num">
                                      <p:cBhvr additive="base">
                                        <p:cTn id="67" dur="500" fill="hold"/>
                                        <p:tgtEl>
                                          <p:spTgt spid="6"/>
                                        </p:tgtEl>
                                        <p:attrNameLst>
                                          <p:attrName>ppt_y</p:attrName>
                                        </p:attrNameLst>
                                      </p:cBhvr>
                                      <p:tavLst>
                                        <p:tav tm="0">
                                          <p:val>
                                            <p:strVal val="#ppt_y"/>
                                          </p:val>
                                        </p:tav>
                                        <p:tav tm="100000">
                                          <p:val>
                                            <p:strVal val="#ppt_y"/>
                                          </p:val>
                                        </p:tav>
                                      </p:tavLst>
                                    </p:anim>
                                  </p:childTnLst>
                                </p:cTn>
                              </p:par>
                              <p:par>
                                <p:cTn id="68" presetID="26" presetClass="emph" presetSubtype="0" fill="hold" grpId="1" nodeType="withEffect">
                                  <p:stCondLst>
                                    <p:cond delay="2700"/>
                                  </p:stCondLst>
                                  <p:iterate type="lt">
                                    <p:tmPct val="0"/>
                                  </p:iterate>
                                  <p:childTnLst>
                                    <p:animEffect transition="out" filter="fade">
                                      <p:cBhvr>
                                        <p:cTn id="69" dur="500" tmFilter="0, 0; .2, .5; .8, .5; 1, 0"/>
                                        <p:tgtEl>
                                          <p:spTgt spid="6"/>
                                        </p:tgtEl>
                                      </p:cBhvr>
                                    </p:animEffect>
                                    <p:animScale>
                                      <p:cBhvr>
                                        <p:cTn id="7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6" grpId="0"/>
      <p:bldP spid="6" grpId="1"/>
      <p:bldP spid="7" grpId="0" animBg="1"/>
      <p:bldP spid="7" grpId="1" animBg="1"/>
      <p:bldP spid="7" grpId="2"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2571750"/>
            <a:ext cx="9144000" cy="5143500"/>
          </a:xfrm>
          <a:prstGeom prst="rect">
            <a:avLst/>
          </a:prstGeom>
          <a:gradFill flip="none" rotWithShape="1">
            <a:gsLst>
              <a:gs pos="0">
                <a:srgbClr val="00CC00"/>
              </a:gs>
              <a:gs pos="100000">
                <a:srgbClr val="008000"/>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16200000">
            <a:off x="4191000" y="-4953000"/>
            <a:ext cx="762000" cy="9144000"/>
          </a:xfrm>
          <a:prstGeom prst="rect">
            <a:avLst/>
          </a:prstGeom>
          <a:gradFill flip="none" rotWithShape="1">
            <a:gsLst>
              <a:gs pos="0">
                <a:schemeClr val="bg1">
                  <a:alpha val="0"/>
                </a:schemeClr>
              </a:gs>
              <a:gs pos="100000">
                <a:schemeClr val="bg1">
                  <a:alpha val="27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rot="16200000">
            <a:off x="4229100" y="-4991100"/>
            <a:ext cx="685800" cy="9144000"/>
          </a:xfrm>
          <a:prstGeom prst="rect">
            <a:avLst/>
          </a:prstGeom>
          <a:gradFill flip="none" rotWithShape="1">
            <a:gsLst>
              <a:gs pos="0">
                <a:schemeClr val="bg1">
                  <a:alpha val="0"/>
                </a:schemeClr>
              </a:gs>
              <a:gs pos="100000">
                <a:schemeClr val="bg1">
                  <a:alpha val="25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rot="16200000">
            <a:off x="4216400" y="-4978400"/>
            <a:ext cx="711200" cy="9144000"/>
          </a:xfrm>
          <a:prstGeom prst="rect">
            <a:avLst/>
          </a:prstGeom>
          <a:gradFill flip="none" rotWithShape="1">
            <a:gsLst>
              <a:gs pos="0">
                <a:schemeClr val="bg1">
                  <a:alpha val="0"/>
                </a:schemeClr>
              </a:gs>
              <a:gs pos="100000">
                <a:schemeClr val="bg1">
                  <a:alpha val="20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rot="16200000">
            <a:off x="4260850" y="-5022850"/>
            <a:ext cx="622300" cy="9144000"/>
          </a:xfrm>
          <a:prstGeom prst="rect">
            <a:avLst/>
          </a:prstGeom>
          <a:gradFill flip="none" rotWithShape="1">
            <a:gsLst>
              <a:gs pos="0">
                <a:schemeClr val="bg1">
                  <a:alpha val="0"/>
                </a:schemeClr>
              </a:gs>
              <a:gs pos="100000">
                <a:schemeClr val="bg1">
                  <a:alpha val="16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rot="16200000">
            <a:off x="4356100" y="-5118100"/>
            <a:ext cx="431800" cy="9144000"/>
          </a:xfrm>
          <a:prstGeom prst="rect">
            <a:avLst/>
          </a:prstGeom>
          <a:gradFill flip="none" rotWithShape="1">
            <a:gsLst>
              <a:gs pos="0">
                <a:schemeClr val="bg1">
                  <a:alpha val="0"/>
                </a:schemeClr>
              </a:gs>
              <a:gs pos="100000">
                <a:schemeClr val="bg1">
                  <a:alpha val="12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5128" name="TextBox 9"/>
          <p:cNvSpPr txBox="1">
            <a:spLocks noChangeArrowheads="1"/>
          </p:cNvSpPr>
          <p:nvPr/>
        </p:nvSpPr>
        <p:spPr bwMode="auto">
          <a:xfrm>
            <a:off x="498563" y="442647"/>
            <a:ext cx="3877985" cy="1200329"/>
          </a:xfrm>
          <a:prstGeom prst="rect">
            <a:avLst/>
          </a:prstGeom>
          <a:noFill/>
          <a:ln w="9525">
            <a:noFill/>
            <a:miter lim="800000"/>
            <a:headEnd/>
            <a:tailEnd/>
          </a:ln>
        </p:spPr>
        <p:txBody>
          <a:bodyPr wrap="none">
            <a:spAutoFit/>
          </a:bodyPr>
          <a:lstStyle/>
          <a:p>
            <a:r>
              <a:rPr lang="zh-CN" altLang="en-US" sz="2400" dirty="0" smtClean="0">
                <a:solidFill>
                  <a:schemeClr val="bg1"/>
                </a:solidFill>
                <a:latin typeface="微软雅黑" pitchFamily="34" charset="-122"/>
                <a:ea typeface="微软雅黑" pitchFamily="34" charset="-122"/>
              </a:rPr>
              <a:t>小米，颠覆了手机行业</a:t>
            </a:r>
            <a:endParaRPr lang="en-US" altLang="zh-CN" sz="2400" dirty="0" smtClean="0">
              <a:solidFill>
                <a:schemeClr val="bg1"/>
              </a:solidFill>
              <a:latin typeface="微软雅黑" pitchFamily="34" charset="-122"/>
              <a:ea typeface="微软雅黑" pitchFamily="34" charset="-122"/>
            </a:endParaRPr>
          </a:p>
          <a:p>
            <a:endParaRPr lang="en-US" altLang="zh-CN" sz="2400" dirty="0" smtClean="0">
              <a:solidFill>
                <a:schemeClr val="bg1"/>
              </a:solidFill>
              <a:latin typeface="微软雅黑" pitchFamily="34" charset="-122"/>
              <a:ea typeface="微软雅黑" pitchFamily="34" charset="-122"/>
            </a:endParaRPr>
          </a:p>
          <a:p>
            <a:r>
              <a:rPr lang="zh-CN" altLang="en-US" sz="2400" dirty="0">
                <a:solidFill>
                  <a:schemeClr val="bg1"/>
                </a:solidFill>
                <a:latin typeface="微软雅黑" pitchFamily="34" charset="-122"/>
                <a:ea typeface="微软雅黑" pitchFamily="34" charset="-122"/>
              </a:rPr>
              <a:t>电</a:t>
            </a:r>
            <a:r>
              <a:rPr lang="zh-CN" altLang="en-US" sz="2400" dirty="0" smtClean="0">
                <a:solidFill>
                  <a:schemeClr val="bg1"/>
                </a:solidFill>
                <a:latin typeface="微软雅黑" pitchFamily="34" charset="-122"/>
                <a:ea typeface="微软雅黑" pitchFamily="34" charset="-122"/>
              </a:rPr>
              <a:t>商，颠覆了家电、零售业</a:t>
            </a:r>
            <a:endParaRPr lang="zh-CN" altLang="en-US" sz="2400" dirty="0">
              <a:solidFill>
                <a:schemeClr val="bg1"/>
              </a:solidFill>
              <a:latin typeface="微软雅黑" pitchFamily="34" charset="-122"/>
              <a:ea typeface="微软雅黑" pitchFamily="34" charset="-122"/>
            </a:endParaRPr>
          </a:p>
        </p:txBody>
      </p:sp>
      <p:sp>
        <p:nvSpPr>
          <p:cNvPr id="5129" name="TextBox 10"/>
          <p:cNvSpPr txBox="1">
            <a:spLocks noChangeArrowheads="1"/>
          </p:cNvSpPr>
          <p:nvPr/>
        </p:nvSpPr>
        <p:spPr bwMode="auto">
          <a:xfrm>
            <a:off x="528638" y="1892300"/>
            <a:ext cx="3126177" cy="461665"/>
          </a:xfrm>
          <a:prstGeom prst="rect">
            <a:avLst/>
          </a:prstGeom>
          <a:noFill/>
          <a:ln w="9525">
            <a:noFill/>
            <a:miter lim="800000"/>
            <a:headEnd/>
            <a:tailEnd/>
          </a:ln>
        </p:spPr>
        <p:txBody>
          <a:bodyPr wrap="none">
            <a:spAutoFit/>
          </a:bodyPr>
          <a:lstStyle/>
          <a:p>
            <a:r>
              <a:rPr lang="zh-CN" altLang="en-US" sz="2400" dirty="0" smtClean="0">
                <a:solidFill>
                  <a:schemeClr val="bg1"/>
                </a:solidFill>
                <a:cs typeface="Arial" pitchFamily="34" charset="0"/>
              </a:rPr>
              <a:t>谁，会颠覆呼叫中心</a:t>
            </a:r>
            <a:r>
              <a:rPr lang="en-US" altLang="zh-CN" sz="2400" dirty="0" smtClean="0">
                <a:solidFill>
                  <a:schemeClr val="bg1"/>
                </a:solidFill>
                <a:cs typeface="Arial" pitchFamily="34" charset="0"/>
              </a:rPr>
              <a:t>?</a:t>
            </a:r>
            <a:endParaRPr lang="zh-CN" altLang="en-US" sz="2400" dirty="0">
              <a:solidFill>
                <a:schemeClr val="bg1"/>
              </a:solidFill>
              <a:cs typeface="Arial" pitchFamily="34" charset="0"/>
            </a:endParaRPr>
          </a:p>
        </p:txBody>
      </p:sp>
      <p:sp>
        <p:nvSpPr>
          <p:cNvPr id="20" name="矩形 19"/>
          <p:cNvSpPr/>
          <p:nvPr/>
        </p:nvSpPr>
        <p:spPr>
          <a:xfrm rot="16200000">
            <a:off x="4191000" y="-4953000"/>
            <a:ext cx="762000" cy="9144000"/>
          </a:xfrm>
          <a:prstGeom prst="rect">
            <a:avLst/>
          </a:prstGeom>
          <a:gradFill flip="none" rotWithShape="1">
            <a:gsLst>
              <a:gs pos="0">
                <a:schemeClr val="bg1">
                  <a:alpha val="0"/>
                </a:schemeClr>
              </a:gs>
              <a:gs pos="100000">
                <a:schemeClr val="bg1">
                  <a:alpha val="27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rot="16200000">
            <a:off x="4229100" y="-4991100"/>
            <a:ext cx="685800" cy="9144000"/>
          </a:xfrm>
          <a:prstGeom prst="rect">
            <a:avLst/>
          </a:prstGeom>
          <a:gradFill flip="none" rotWithShape="1">
            <a:gsLst>
              <a:gs pos="0">
                <a:schemeClr val="bg1">
                  <a:alpha val="0"/>
                </a:schemeClr>
              </a:gs>
              <a:gs pos="100000">
                <a:schemeClr val="bg1">
                  <a:alpha val="25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rot="16200000">
            <a:off x="4216400" y="-4978400"/>
            <a:ext cx="711200" cy="9144000"/>
          </a:xfrm>
          <a:prstGeom prst="rect">
            <a:avLst/>
          </a:prstGeom>
          <a:gradFill flip="none" rotWithShape="1">
            <a:gsLst>
              <a:gs pos="0">
                <a:schemeClr val="bg1">
                  <a:alpha val="0"/>
                </a:schemeClr>
              </a:gs>
              <a:gs pos="100000">
                <a:schemeClr val="bg1">
                  <a:alpha val="20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rot="16200000">
            <a:off x="4260850" y="-5022850"/>
            <a:ext cx="622300" cy="9144000"/>
          </a:xfrm>
          <a:prstGeom prst="rect">
            <a:avLst/>
          </a:prstGeom>
          <a:gradFill flip="none" rotWithShape="1">
            <a:gsLst>
              <a:gs pos="0">
                <a:schemeClr val="bg1">
                  <a:alpha val="0"/>
                </a:schemeClr>
              </a:gs>
              <a:gs pos="100000">
                <a:schemeClr val="bg1">
                  <a:alpha val="16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rot="16200000">
            <a:off x="4356100" y="-5118100"/>
            <a:ext cx="431800" cy="9144000"/>
          </a:xfrm>
          <a:prstGeom prst="rect">
            <a:avLst/>
          </a:prstGeom>
          <a:gradFill flip="none" rotWithShape="1">
            <a:gsLst>
              <a:gs pos="0">
                <a:schemeClr val="bg1">
                  <a:alpha val="0"/>
                </a:schemeClr>
              </a:gs>
              <a:gs pos="100000">
                <a:schemeClr val="bg1">
                  <a:alpha val="12000"/>
                </a:schemeClr>
              </a:gs>
            </a:gsLst>
            <a:lin ang="0" scaled="1"/>
            <a:tileRect/>
          </a:gra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54" name="矩形 53"/>
          <p:cNvSpPr>
            <a:spLocks noChangeArrowheads="1"/>
          </p:cNvSpPr>
          <p:nvPr/>
        </p:nvSpPr>
        <p:spPr bwMode="auto">
          <a:xfrm rot="645443">
            <a:off x="6946900" y="-3175"/>
            <a:ext cx="2312988" cy="2646363"/>
          </a:xfrm>
          <a:prstGeom prst="rect">
            <a:avLst/>
          </a:prstGeom>
          <a:noFill/>
          <a:ln w="9525">
            <a:noFill/>
            <a:miter lim="800000"/>
            <a:headEnd/>
            <a:tailEnd/>
          </a:ln>
        </p:spPr>
        <p:txBody>
          <a:bodyPr wrap="none">
            <a:spAutoFit/>
          </a:bodyPr>
          <a:lstStyle/>
          <a:p>
            <a:r>
              <a:rPr lang="zh-CN" altLang="en-US" sz="16600">
                <a:solidFill>
                  <a:schemeClr val="bg1"/>
                </a:solidFill>
                <a:latin typeface="方正超粗黑繁体" pitchFamily="65" charset="-122"/>
                <a:ea typeface="方正超粗黑繁体" pitchFamily="65" charset="-122"/>
              </a:rPr>
              <a:t>？</a:t>
            </a:r>
          </a:p>
        </p:txBody>
      </p:sp>
      <p:sp>
        <p:nvSpPr>
          <p:cNvPr id="55" name="矩形 54"/>
          <p:cNvSpPr>
            <a:spLocks noChangeArrowheads="1"/>
          </p:cNvSpPr>
          <p:nvPr/>
        </p:nvSpPr>
        <p:spPr bwMode="auto">
          <a:xfrm rot="-401442">
            <a:off x="6608763" y="949325"/>
            <a:ext cx="1211262" cy="1323975"/>
          </a:xfrm>
          <a:prstGeom prst="rect">
            <a:avLst/>
          </a:prstGeom>
          <a:noFill/>
          <a:ln w="9525">
            <a:noFill/>
            <a:miter lim="800000"/>
            <a:headEnd/>
            <a:tailEnd/>
          </a:ln>
        </p:spPr>
        <p:txBody>
          <a:bodyPr wrap="none">
            <a:spAutoFit/>
          </a:bodyPr>
          <a:lstStyle/>
          <a:p>
            <a:r>
              <a:rPr lang="zh-CN" altLang="en-US" sz="8000">
                <a:solidFill>
                  <a:srgbClr val="CCFF66"/>
                </a:solidFill>
                <a:latin typeface="方正超粗黑繁体" pitchFamily="65" charset="-122"/>
                <a:ea typeface="方正超粗黑繁体" pitchFamily="65" charset="-122"/>
              </a:rPr>
              <a:t>？</a:t>
            </a:r>
          </a:p>
        </p:txBody>
      </p:sp>
      <p:sp>
        <p:nvSpPr>
          <p:cNvPr id="56" name="矩形 55"/>
          <p:cNvSpPr>
            <a:spLocks noChangeArrowheads="1"/>
          </p:cNvSpPr>
          <p:nvPr/>
        </p:nvSpPr>
        <p:spPr bwMode="auto">
          <a:xfrm rot="1429315">
            <a:off x="7639050" y="1387475"/>
            <a:ext cx="1030288" cy="1108075"/>
          </a:xfrm>
          <a:prstGeom prst="rect">
            <a:avLst/>
          </a:prstGeom>
          <a:noFill/>
          <a:ln w="9525">
            <a:noFill/>
            <a:miter lim="800000"/>
            <a:headEnd/>
            <a:tailEnd/>
          </a:ln>
        </p:spPr>
        <p:txBody>
          <a:bodyPr wrap="none">
            <a:spAutoFit/>
          </a:bodyPr>
          <a:lstStyle/>
          <a:p>
            <a:r>
              <a:rPr lang="zh-CN" altLang="en-US" sz="6600">
                <a:solidFill>
                  <a:srgbClr val="CCFF66"/>
                </a:solidFill>
                <a:latin typeface="方正超粗黑繁体" pitchFamily="65" charset="-122"/>
                <a:ea typeface="方正超粗黑繁体" pitchFamily="65" charset="-122"/>
              </a:rPr>
              <a:t>？</a:t>
            </a:r>
          </a:p>
        </p:txBody>
      </p:sp>
      <p:sp>
        <p:nvSpPr>
          <p:cNvPr id="57" name="矩形 56"/>
          <p:cNvSpPr>
            <a:spLocks noChangeArrowheads="1"/>
          </p:cNvSpPr>
          <p:nvPr/>
        </p:nvSpPr>
        <p:spPr bwMode="auto">
          <a:xfrm rot="-1604651">
            <a:off x="6356350" y="1446213"/>
            <a:ext cx="954088" cy="1016000"/>
          </a:xfrm>
          <a:prstGeom prst="rect">
            <a:avLst/>
          </a:prstGeom>
          <a:noFill/>
          <a:ln w="9525">
            <a:noFill/>
            <a:miter lim="800000"/>
            <a:headEnd/>
            <a:tailEnd/>
          </a:ln>
        </p:spPr>
        <p:txBody>
          <a:bodyPr wrap="none">
            <a:spAutoFit/>
          </a:bodyPr>
          <a:lstStyle/>
          <a:p>
            <a:r>
              <a:rPr lang="zh-CN" altLang="en-US" sz="6000">
                <a:solidFill>
                  <a:srgbClr val="CCFF66"/>
                </a:solidFill>
                <a:latin typeface="方正超粗黑繁体" pitchFamily="65" charset="-122"/>
                <a:ea typeface="方正超粗黑繁体" pitchFamily="65" charset="-122"/>
              </a:rPr>
              <a:t>？</a:t>
            </a:r>
          </a:p>
        </p:txBody>
      </p:sp>
      <p:sp>
        <p:nvSpPr>
          <p:cNvPr id="58" name="TextBox 57"/>
          <p:cNvSpPr txBox="1">
            <a:spLocks noChangeArrowheads="1"/>
          </p:cNvSpPr>
          <p:nvPr/>
        </p:nvSpPr>
        <p:spPr bwMode="auto">
          <a:xfrm>
            <a:off x="2554288" y="2932113"/>
            <a:ext cx="1620957" cy="523220"/>
          </a:xfrm>
          <a:prstGeom prst="rect">
            <a:avLst/>
          </a:prstGeom>
          <a:noFill/>
          <a:ln w="9525">
            <a:noFill/>
            <a:miter lim="800000"/>
            <a:headEnd/>
            <a:tailEnd/>
          </a:ln>
        </p:spPr>
        <p:txBody>
          <a:bodyPr wrap="none">
            <a:spAutoFit/>
          </a:bodyPr>
          <a:lstStyle/>
          <a:p>
            <a:r>
              <a:rPr lang="zh-CN" altLang="en-US" sz="2800" b="1" dirty="0" smtClean="0">
                <a:latin typeface="微软雅黑" pitchFamily="34" charset="-122"/>
                <a:ea typeface="微软雅黑" pitchFamily="34" charset="-122"/>
              </a:rPr>
              <a:t>微信爆发</a:t>
            </a:r>
            <a:endParaRPr lang="zh-CN" altLang="en-US" sz="2800" b="1" dirty="0">
              <a:latin typeface="微软雅黑" pitchFamily="34" charset="-122"/>
              <a:ea typeface="微软雅黑" pitchFamily="34" charset="-122"/>
            </a:endParaRPr>
          </a:p>
        </p:txBody>
      </p:sp>
      <p:sp>
        <p:nvSpPr>
          <p:cNvPr id="59" name="TextBox 58"/>
          <p:cNvSpPr txBox="1">
            <a:spLocks noChangeArrowheads="1"/>
          </p:cNvSpPr>
          <p:nvPr/>
        </p:nvSpPr>
        <p:spPr bwMode="auto">
          <a:xfrm>
            <a:off x="1460500" y="4062413"/>
            <a:ext cx="1569660" cy="369332"/>
          </a:xfrm>
          <a:prstGeom prst="rect">
            <a:avLst/>
          </a:prstGeom>
          <a:noFill/>
          <a:ln w="9525">
            <a:noFill/>
            <a:miter lim="800000"/>
            <a:headEnd/>
            <a:tailEnd/>
          </a:ln>
        </p:spPr>
        <p:txBody>
          <a:bodyPr wrap="none">
            <a:spAutoFit/>
          </a:bodyPr>
          <a:lstStyle/>
          <a:p>
            <a:r>
              <a:rPr lang="zh-CN" altLang="en-US" b="1" dirty="0" smtClean="0">
                <a:latin typeface="微软雅黑" pitchFamily="34" charset="-122"/>
                <a:ea typeface="微软雅黑" pitchFamily="34" charset="-122"/>
              </a:rPr>
              <a:t>服务效能瓶颈</a:t>
            </a:r>
            <a:endParaRPr lang="zh-CN" altLang="en-US" b="1" dirty="0">
              <a:latin typeface="微软雅黑" pitchFamily="34" charset="-122"/>
              <a:ea typeface="微软雅黑" pitchFamily="34" charset="-122"/>
            </a:endParaRPr>
          </a:p>
        </p:txBody>
      </p:sp>
      <p:sp>
        <p:nvSpPr>
          <p:cNvPr id="60" name="TextBox 59"/>
          <p:cNvSpPr txBox="1">
            <a:spLocks noChangeArrowheads="1"/>
          </p:cNvSpPr>
          <p:nvPr/>
        </p:nvSpPr>
        <p:spPr bwMode="auto">
          <a:xfrm>
            <a:off x="5749925" y="3698875"/>
            <a:ext cx="1210588" cy="400110"/>
          </a:xfrm>
          <a:prstGeom prst="rect">
            <a:avLst/>
          </a:prstGeom>
          <a:noFill/>
          <a:ln w="9525">
            <a:noFill/>
            <a:miter lim="800000"/>
            <a:headEnd/>
            <a:tailEnd/>
          </a:ln>
        </p:spPr>
        <p:txBody>
          <a:bodyPr wrap="none">
            <a:spAutoFit/>
          </a:bodyPr>
          <a:lstStyle/>
          <a:p>
            <a:r>
              <a:rPr lang="zh-CN" altLang="en-US" sz="2000" dirty="0" smtClean="0">
                <a:latin typeface="微软雅黑" pitchFamily="34" charset="-122"/>
                <a:ea typeface="微软雅黑" pitchFamily="34" charset="-122"/>
              </a:rPr>
              <a:t>社交工具</a:t>
            </a:r>
            <a:endParaRPr lang="zh-CN" altLang="en-US" sz="2000" dirty="0">
              <a:latin typeface="微软雅黑" pitchFamily="34" charset="-122"/>
              <a:ea typeface="微软雅黑" pitchFamily="34" charset="-122"/>
            </a:endParaRPr>
          </a:p>
        </p:txBody>
      </p:sp>
      <p:sp>
        <p:nvSpPr>
          <p:cNvPr id="61" name="TextBox 60"/>
          <p:cNvSpPr txBox="1">
            <a:spLocks noChangeArrowheads="1"/>
          </p:cNvSpPr>
          <p:nvPr/>
        </p:nvSpPr>
        <p:spPr bwMode="auto">
          <a:xfrm>
            <a:off x="5270500" y="2827338"/>
            <a:ext cx="1723549" cy="461665"/>
          </a:xfrm>
          <a:prstGeom prst="rect">
            <a:avLst/>
          </a:prstGeom>
          <a:noFill/>
          <a:ln w="9525">
            <a:noFill/>
            <a:miter lim="800000"/>
            <a:headEnd/>
            <a:tailEnd/>
          </a:ln>
        </p:spPr>
        <p:txBody>
          <a:bodyPr wrap="none">
            <a:spAutoFit/>
          </a:bodyPr>
          <a:lstStyle/>
          <a:p>
            <a:r>
              <a:rPr lang="zh-CN" altLang="en-US" sz="2400" b="1" dirty="0" smtClean="0">
                <a:latin typeface="华文新魏" panose="02010800040101010101" pitchFamily="2" charset="-122"/>
                <a:ea typeface="华文新魏" panose="02010800040101010101" pitchFamily="2" charset="-122"/>
              </a:rPr>
              <a:t>操作碎片化</a:t>
            </a:r>
            <a:endParaRPr lang="zh-CN" altLang="en-US" sz="2400" b="1" dirty="0">
              <a:latin typeface="华文新魏" panose="02010800040101010101" pitchFamily="2" charset="-122"/>
              <a:ea typeface="华文新魏" panose="02010800040101010101" pitchFamily="2" charset="-122"/>
            </a:endParaRPr>
          </a:p>
        </p:txBody>
      </p:sp>
      <p:sp>
        <p:nvSpPr>
          <p:cNvPr id="62" name="TextBox 61"/>
          <p:cNvSpPr txBox="1"/>
          <p:nvPr/>
        </p:nvSpPr>
        <p:spPr>
          <a:xfrm>
            <a:off x="3168650" y="3641725"/>
            <a:ext cx="1569660" cy="369332"/>
          </a:xfrm>
          <a:prstGeom prst="rect">
            <a:avLst/>
          </a:prstGeom>
          <a:noFill/>
        </p:spPr>
        <p:txBody>
          <a:bodyPr wrap="none">
            <a:spAutoFit/>
          </a:bodyPr>
          <a:lstStyle/>
          <a:p>
            <a:pPr>
              <a:defRPr/>
            </a:pPr>
            <a:r>
              <a:rPr lang="zh-CN" altLang="en-US" b="1" dirty="0" smtClean="0">
                <a:solidFill>
                  <a:schemeClr val="bg1">
                    <a:lumMod val="50000"/>
                  </a:schemeClr>
                </a:solidFill>
                <a:latin typeface="微软雅黑" pitchFamily="34" charset="-122"/>
                <a:ea typeface="微软雅黑" pitchFamily="34" charset="-122"/>
              </a:rPr>
              <a:t>交互模式创新</a:t>
            </a:r>
            <a:endParaRPr lang="zh-CN" altLang="en-US" b="1" dirty="0">
              <a:solidFill>
                <a:schemeClr val="bg1">
                  <a:lumMod val="50000"/>
                </a:schemeClr>
              </a:solidFill>
              <a:latin typeface="微软雅黑" pitchFamily="34" charset="-122"/>
              <a:ea typeface="微软雅黑" pitchFamily="34" charset="-122"/>
            </a:endParaRPr>
          </a:p>
        </p:txBody>
      </p:sp>
      <p:sp>
        <p:nvSpPr>
          <p:cNvPr id="25" name="TextBox 24"/>
          <p:cNvSpPr txBox="1">
            <a:spLocks noChangeArrowheads="1"/>
          </p:cNvSpPr>
          <p:nvPr/>
        </p:nvSpPr>
        <p:spPr bwMode="auto">
          <a:xfrm>
            <a:off x="4402312" y="4283816"/>
            <a:ext cx="2492990" cy="400110"/>
          </a:xfrm>
          <a:prstGeom prst="rect">
            <a:avLst/>
          </a:prstGeom>
          <a:noFill/>
          <a:ln w="9525">
            <a:noFill/>
            <a:miter lim="800000"/>
            <a:headEnd/>
            <a:tailEnd/>
          </a:ln>
        </p:spPr>
        <p:txBody>
          <a:bodyPr wrap="none">
            <a:spAutoFit/>
          </a:bodyPr>
          <a:lstStyle/>
          <a:p>
            <a:r>
              <a:rPr lang="zh-CN" altLang="en-US" sz="2000" dirty="0" smtClean="0">
                <a:latin typeface="华文隶书" panose="02010800040101010101" pitchFamily="2" charset="-122"/>
                <a:ea typeface="华文隶书" panose="02010800040101010101" pitchFamily="2" charset="-122"/>
              </a:rPr>
              <a:t>如何适应移动互联网</a:t>
            </a:r>
            <a:endParaRPr lang="zh-CN" altLang="en-US" sz="2000" dirty="0">
              <a:latin typeface="华文隶书" panose="02010800040101010101" pitchFamily="2" charset="-122"/>
              <a:ea typeface="华文隶书"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00" fill="hold"/>
                                        <p:tgtEl>
                                          <p:spTgt spid="14"/>
                                        </p:tgtEl>
                                        <p:attrNameLst>
                                          <p:attrName>ppt_x</p:attrName>
                                        </p:attrNameLst>
                                      </p:cBhvr>
                                      <p:tavLst>
                                        <p:tav tm="0">
                                          <p:val>
                                            <p:strVal val="#ppt_x"/>
                                          </p:val>
                                        </p:tav>
                                        <p:tav tm="100000">
                                          <p:val>
                                            <p:strVal val="#ppt_x"/>
                                          </p:val>
                                        </p:tav>
                                      </p:tavLst>
                                    </p:anim>
                                    <p:anim calcmode="lin" valueType="num">
                                      <p:cBhvr additive="base">
                                        <p:cTn id="8" dur="700" fill="hold"/>
                                        <p:tgtEl>
                                          <p:spTgt spid="14"/>
                                        </p:tgtEl>
                                        <p:attrNameLst>
                                          <p:attrName>ppt_y</p:attrName>
                                        </p:attrNameLst>
                                      </p:cBhvr>
                                      <p:tavLst>
                                        <p:tav tm="0">
                                          <p:val>
                                            <p:strVal val="1+#ppt_h/2"/>
                                          </p:val>
                                        </p:tav>
                                        <p:tav tm="100000">
                                          <p:val>
                                            <p:strVal val="#ppt_y"/>
                                          </p:val>
                                        </p:tav>
                                      </p:tavLst>
                                    </p:anim>
                                  </p:childTnLst>
                                </p:cTn>
                              </p:par>
                              <p:par>
                                <p:cTn id="9" presetID="10" presetClass="exit" presetSubtype="0" fill="hold" grpId="1" nodeType="withEffect">
                                  <p:stCondLst>
                                    <p:cond delay="200"/>
                                  </p:stCondLst>
                                  <p:childTnLst>
                                    <p:animEffect transition="out" filter="fad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par>
                                <p:cTn id="12" presetID="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600" fill="hold"/>
                                        <p:tgtEl>
                                          <p:spTgt spid="16"/>
                                        </p:tgtEl>
                                        <p:attrNameLst>
                                          <p:attrName>ppt_x</p:attrName>
                                        </p:attrNameLst>
                                      </p:cBhvr>
                                      <p:tavLst>
                                        <p:tav tm="0">
                                          <p:val>
                                            <p:strVal val="#ppt_x"/>
                                          </p:val>
                                        </p:tav>
                                        <p:tav tm="100000">
                                          <p:val>
                                            <p:strVal val="#ppt_x"/>
                                          </p:val>
                                        </p:tav>
                                      </p:tavLst>
                                    </p:anim>
                                    <p:anim calcmode="lin" valueType="num">
                                      <p:cBhvr additive="base">
                                        <p:cTn id="15" dur="600" fill="hold"/>
                                        <p:tgtEl>
                                          <p:spTgt spid="16"/>
                                        </p:tgtEl>
                                        <p:attrNameLst>
                                          <p:attrName>ppt_y</p:attrName>
                                        </p:attrNameLst>
                                      </p:cBhvr>
                                      <p:tavLst>
                                        <p:tav tm="0">
                                          <p:val>
                                            <p:strVal val="1+#ppt_h/2"/>
                                          </p:val>
                                        </p:tav>
                                        <p:tav tm="100000">
                                          <p:val>
                                            <p:strVal val="#ppt_y"/>
                                          </p:val>
                                        </p:tav>
                                      </p:tavLst>
                                    </p:anim>
                                  </p:childTnLst>
                                </p:cTn>
                              </p:par>
                              <p:par>
                                <p:cTn id="16" presetID="10" presetClass="exit" presetSubtype="0" fill="hold" grpId="1" nodeType="withEffect">
                                  <p:stCondLst>
                                    <p:cond delay="10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10" presetClass="exit" presetSubtype="0" fill="hold" grpId="1" nodeType="withEffect">
                                  <p:stCondLst>
                                    <p:cond delay="100"/>
                                  </p:stCondLst>
                                  <p:childTnLst>
                                    <p:animEffect transition="out" filter="fade">
                                      <p:cBhvr>
                                        <p:cTn id="24" dur="400"/>
                                        <p:tgtEl>
                                          <p:spTgt spid="17"/>
                                        </p:tgtEl>
                                      </p:cBhvr>
                                    </p:animEffect>
                                    <p:set>
                                      <p:cBhvr>
                                        <p:cTn id="25" dur="1" fill="hold">
                                          <p:stCondLst>
                                            <p:cond delay="399"/>
                                          </p:stCondLst>
                                        </p:cTn>
                                        <p:tgtEl>
                                          <p:spTgt spid="17"/>
                                        </p:tgtEl>
                                        <p:attrNameLst>
                                          <p:attrName>style.visibility</p:attrName>
                                        </p:attrNameLst>
                                      </p:cBhvr>
                                      <p:to>
                                        <p:strVal val="hidden"/>
                                      </p:to>
                                    </p:set>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400" fill="hold"/>
                                        <p:tgtEl>
                                          <p:spTgt spid="18"/>
                                        </p:tgtEl>
                                        <p:attrNameLst>
                                          <p:attrName>ppt_x</p:attrName>
                                        </p:attrNameLst>
                                      </p:cBhvr>
                                      <p:tavLst>
                                        <p:tav tm="0">
                                          <p:val>
                                            <p:strVal val="#ppt_x"/>
                                          </p:val>
                                        </p:tav>
                                        <p:tav tm="100000">
                                          <p:val>
                                            <p:strVal val="#ppt_x"/>
                                          </p:val>
                                        </p:tav>
                                      </p:tavLst>
                                    </p:anim>
                                    <p:anim calcmode="lin" valueType="num">
                                      <p:cBhvr additive="base">
                                        <p:cTn id="29" dur="400" fill="hold"/>
                                        <p:tgtEl>
                                          <p:spTgt spid="18"/>
                                        </p:tgtEl>
                                        <p:attrNameLst>
                                          <p:attrName>ppt_y</p:attrName>
                                        </p:attrNameLst>
                                      </p:cBhvr>
                                      <p:tavLst>
                                        <p:tav tm="0">
                                          <p:val>
                                            <p:strVal val="1+#ppt_h/2"/>
                                          </p:val>
                                        </p:tav>
                                        <p:tav tm="100000">
                                          <p:val>
                                            <p:strVal val="#ppt_y"/>
                                          </p:val>
                                        </p:tav>
                                      </p:tavLst>
                                    </p:anim>
                                  </p:childTnLst>
                                </p:cTn>
                              </p:par>
                              <p:par>
                                <p:cTn id="30" presetID="10" presetClass="exit" presetSubtype="0" fill="hold" grpId="1" nodeType="withEffect">
                                  <p:stCondLst>
                                    <p:cond delay="200"/>
                                  </p:stCondLst>
                                  <p:childTnLst>
                                    <p:animEffect transition="out" filter="fade">
                                      <p:cBhvr>
                                        <p:cTn id="31" dur="400"/>
                                        <p:tgtEl>
                                          <p:spTgt spid="18"/>
                                        </p:tgtEl>
                                      </p:cBhvr>
                                    </p:animEffect>
                                    <p:set>
                                      <p:cBhvr>
                                        <p:cTn id="32" dur="1" fill="hold">
                                          <p:stCondLst>
                                            <p:cond delay="399"/>
                                          </p:stCondLst>
                                        </p:cTn>
                                        <p:tgtEl>
                                          <p:spTgt spid="18"/>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300" fill="hold"/>
                                        <p:tgtEl>
                                          <p:spTgt spid="19"/>
                                        </p:tgtEl>
                                        <p:attrNameLst>
                                          <p:attrName>ppt_x</p:attrName>
                                        </p:attrNameLst>
                                      </p:cBhvr>
                                      <p:tavLst>
                                        <p:tav tm="0">
                                          <p:val>
                                            <p:strVal val="#ppt_x"/>
                                          </p:val>
                                        </p:tav>
                                        <p:tav tm="100000">
                                          <p:val>
                                            <p:strVal val="#ppt_x"/>
                                          </p:val>
                                        </p:tav>
                                      </p:tavLst>
                                    </p:anim>
                                    <p:anim calcmode="lin" valueType="num">
                                      <p:cBhvr additive="base">
                                        <p:cTn id="36" dur="300" fill="hold"/>
                                        <p:tgtEl>
                                          <p:spTgt spid="19"/>
                                        </p:tgtEl>
                                        <p:attrNameLst>
                                          <p:attrName>ppt_y</p:attrName>
                                        </p:attrNameLst>
                                      </p:cBhvr>
                                      <p:tavLst>
                                        <p:tav tm="0">
                                          <p:val>
                                            <p:strVal val="1+#ppt_h/2"/>
                                          </p:val>
                                        </p:tav>
                                        <p:tav tm="100000">
                                          <p:val>
                                            <p:strVal val="#ppt_y"/>
                                          </p:val>
                                        </p:tav>
                                      </p:tavLst>
                                    </p:anim>
                                  </p:childTnLst>
                                </p:cTn>
                              </p:par>
                              <p:par>
                                <p:cTn id="37" presetID="10" presetClass="exit" presetSubtype="0" fill="hold" grpId="1" nodeType="withEffect">
                                  <p:stCondLst>
                                    <p:cond delay="10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64" presetClass="path" presetSubtype="0" accel="50000" decel="50000" fill="hold" grpId="0" nodeType="withEffect">
                                  <p:stCondLst>
                                    <p:cond delay="0"/>
                                  </p:stCondLst>
                                  <p:childTnLst>
                                    <p:animMotion origin="layout" path="M 0 0.4963 L 0 0 " pathEditMode="relative" rAng="0" ptsTypes="AA">
                                      <p:cBhvr>
                                        <p:cTn id="41" dur="500" fill="hold"/>
                                        <p:tgtEl>
                                          <p:spTgt spid="12"/>
                                        </p:tgtEl>
                                        <p:attrNameLst>
                                          <p:attrName>ppt_x</p:attrName>
                                          <p:attrName>ppt_y</p:attrName>
                                        </p:attrNameLst>
                                      </p:cBhvr>
                                      <p:rCtr x="0" y="-248"/>
                                    </p:animMotion>
                                  </p:childTnLst>
                                </p:cTn>
                              </p:par>
                            </p:childTnLst>
                          </p:cTn>
                        </p:par>
                        <p:par>
                          <p:cTn id="42" fill="hold">
                            <p:stCondLst>
                              <p:cond delay="700"/>
                            </p:stCondLst>
                            <p:childTnLst>
                              <p:par>
                                <p:cTn id="43" presetID="26" presetClass="emph" presetSubtype="0" fill="hold" grpId="1" nodeType="afterEffect">
                                  <p:stCondLst>
                                    <p:cond delay="0"/>
                                  </p:stCondLst>
                                  <p:childTnLst>
                                    <p:animEffect transition="out" filter="fade">
                                      <p:cBhvr>
                                        <p:cTn id="44" dur="500" tmFilter="0, 0; .2, .5; .8, .5; 1, 0"/>
                                        <p:tgtEl>
                                          <p:spTgt spid="12"/>
                                        </p:tgtEl>
                                      </p:cBhvr>
                                    </p:animEffect>
                                    <p:animScale>
                                      <p:cBhvr>
                                        <p:cTn id="45" dur="250" autoRev="1" fill="hold"/>
                                        <p:tgtEl>
                                          <p:spTgt spid="12"/>
                                        </p:tgtEl>
                                      </p:cBhvr>
                                      <p:by x="105000" y="105000"/>
                                    </p:animScale>
                                  </p:childTnLst>
                                </p:cTn>
                              </p:par>
                            </p:childTnLst>
                          </p:cTn>
                        </p:par>
                        <p:par>
                          <p:cTn id="46" fill="hold">
                            <p:stCondLst>
                              <p:cond delay="1200"/>
                            </p:stCondLst>
                            <p:childTnLst>
                              <p:par>
                                <p:cTn id="47" presetID="2" presetClass="entr" presetSubtype="4" fill="hold" grpId="0" nodeType="afterEffect">
                                  <p:stCondLst>
                                    <p:cond delay="40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700" fill="hold"/>
                                        <p:tgtEl>
                                          <p:spTgt spid="20"/>
                                        </p:tgtEl>
                                        <p:attrNameLst>
                                          <p:attrName>ppt_x</p:attrName>
                                        </p:attrNameLst>
                                      </p:cBhvr>
                                      <p:tavLst>
                                        <p:tav tm="0">
                                          <p:val>
                                            <p:strVal val="#ppt_x"/>
                                          </p:val>
                                        </p:tav>
                                        <p:tav tm="100000">
                                          <p:val>
                                            <p:strVal val="#ppt_x"/>
                                          </p:val>
                                        </p:tav>
                                      </p:tavLst>
                                    </p:anim>
                                    <p:anim calcmode="lin" valueType="num">
                                      <p:cBhvr additive="base">
                                        <p:cTn id="50" dur="7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30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600" fill="hold"/>
                                        <p:tgtEl>
                                          <p:spTgt spid="21"/>
                                        </p:tgtEl>
                                        <p:attrNameLst>
                                          <p:attrName>ppt_x</p:attrName>
                                        </p:attrNameLst>
                                      </p:cBhvr>
                                      <p:tavLst>
                                        <p:tav tm="0">
                                          <p:val>
                                            <p:strVal val="#ppt_x"/>
                                          </p:val>
                                        </p:tav>
                                        <p:tav tm="100000">
                                          <p:val>
                                            <p:strVal val="#ppt_x"/>
                                          </p:val>
                                        </p:tav>
                                      </p:tavLst>
                                    </p:anim>
                                    <p:anim calcmode="lin" valueType="num">
                                      <p:cBhvr additive="base">
                                        <p:cTn id="54" dur="6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10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400" fill="hold"/>
                                        <p:tgtEl>
                                          <p:spTgt spid="23"/>
                                        </p:tgtEl>
                                        <p:attrNameLst>
                                          <p:attrName>ppt_x</p:attrName>
                                        </p:attrNameLst>
                                      </p:cBhvr>
                                      <p:tavLst>
                                        <p:tav tm="0">
                                          <p:val>
                                            <p:strVal val="#ppt_x"/>
                                          </p:val>
                                        </p:tav>
                                        <p:tav tm="100000">
                                          <p:val>
                                            <p:strVal val="#ppt_x"/>
                                          </p:val>
                                        </p:tav>
                                      </p:tavLst>
                                    </p:anim>
                                    <p:anim calcmode="lin" valueType="num">
                                      <p:cBhvr additive="base">
                                        <p:cTn id="62" dur="400" fill="hold"/>
                                        <p:tgtEl>
                                          <p:spTgt spid="2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300" fill="hold"/>
                                        <p:tgtEl>
                                          <p:spTgt spid="24"/>
                                        </p:tgtEl>
                                        <p:attrNameLst>
                                          <p:attrName>ppt_x</p:attrName>
                                        </p:attrNameLst>
                                      </p:cBhvr>
                                      <p:tavLst>
                                        <p:tav tm="0">
                                          <p:val>
                                            <p:strVal val="#ppt_x"/>
                                          </p:val>
                                        </p:tav>
                                        <p:tav tm="100000">
                                          <p:val>
                                            <p:strVal val="#ppt_x"/>
                                          </p:val>
                                        </p:tav>
                                      </p:tavLst>
                                    </p:anim>
                                    <p:anim calcmode="lin" valueType="num">
                                      <p:cBhvr additive="base">
                                        <p:cTn id="66" dur="300" fill="hold"/>
                                        <p:tgtEl>
                                          <p:spTgt spid="24"/>
                                        </p:tgtEl>
                                        <p:attrNameLst>
                                          <p:attrName>ppt_y</p:attrName>
                                        </p:attrNameLst>
                                      </p:cBhvr>
                                      <p:tavLst>
                                        <p:tav tm="0">
                                          <p:val>
                                            <p:strVal val="1+#ppt_h/2"/>
                                          </p:val>
                                        </p:tav>
                                        <p:tav tm="100000">
                                          <p:val>
                                            <p:strVal val="#ppt_y"/>
                                          </p:val>
                                        </p:tav>
                                      </p:tavLst>
                                    </p:anim>
                                  </p:childTnLst>
                                </p:cTn>
                              </p:par>
                              <p:par>
                                <p:cTn id="67" presetID="23" presetClass="entr" presetSubtype="32" fill="hold" grpId="0" nodeType="withEffect">
                                  <p:stCondLst>
                                    <p:cond delay="110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strVal val="4*#ppt_w"/>
                                          </p:val>
                                        </p:tav>
                                        <p:tav tm="100000">
                                          <p:val>
                                            <p:strVal val="#ppt_w"/>
                                          </p:val>
                                        </p:tav>
                                      </p:tavLst>
                                    </p:anim>
                                    <p:anim calcmode="lin" valueType="num">
                                      <p:cBhvr>
                                        <p:cTn id="70" dur="500" fill="hold"/>
                                        <p:tgtEl>
                                          <p:spTgt spid="54"/>
                                        </p:tgtEl>
                                        <p:attrNameLst>
                                          <p:attrName>ppt_h</p:attrName>
                                        </p:attrNameLst>
                                      </p:cBhvr>
                                      <p:tavLst>
                                        <p:tav tm="0">
                                          <p:val>
                                            <p:strVal val="4*#ppt_h"/>
                                          </p:val>
                                        </p:tav>
                                        <p:tav tm="100000">
                                          <p:val>
                                            <p:strVal val="#ppt_h"/>
                                          </p:val>
                                        </p:tav>
                                      </p:tavLst>
                                    </p:anim>
                                  </p:childTnLst>
                                </p:cTn>
                              </p:par>
                              <p:par>
                                <p:cTn id="71" presetID="23" presetClass="entr" presetSubtype="32" fill="hold" grpId="0" nodeType="withEffect">
                                  <p:stCondLst>
                                    <p:cond delay="1200"/>
                                  </p:stCondLst>
                                  <p:childTnLst>
                                    <p:set>
                                      <p:cBhvr>
                                        <p:cTn id="72" dur="1" fill="hold">
                                          <p:stCondLst>
                                            <p:cond delay="0"/>
                                          </p:stCondLst>
                                        </p:cTn>
                                        <p:tgtEl>
                                          <p:spTgt spid="55"/>
                                        </p:tgtEl>
                                        <p:attrNameLst>
                                          <p:attrName>style.visibility</p:attrName>
                                        </p:attrNameLst>
                                      </p:cBhvr>
                                      <p:to>
                                        <p:strVal val="visible"/>
                                      </p:to>
                                    </p:set>
                                    <p:anim calcmode="lin" valueType="num">
                                      <p:cBhvr>
                                        <p:cTn id="73" dur="500" fill="hold"/>
                                        <p:tgtEl>
                                          <p:spTgt spid="55"/>
                                        </p:tgtEl>
                                        <p:attrNameLst>
                                          <p:attrName>ppt_w</p:attrName>
                                        </p:attrNameLst>
                                      </p:cBhvr>
                                      <p:tavLst>
                                        <p:tav tm="0">
                                          <p:val>
                                            <p:strVal val="4*#ppt_w"/>
                                          </p:val>
                                        </p:tav>
                                        <p:tav tm="100000">
                                          <p:val>
                                            <p:strVal val="#ppt_w"/>
                                          </p:val>
                                        </p:tav>
                                      </p:tavLst>
                                    </p:anim>
                                    <p:anim calcmode="lin" valueType="num">
                                      <p:cBhvr>
                                        <p:cTn id="74" dur="500" fill="hold"/>
                                        <p:tgtEl>
                                          <p:spTgt spid="55"/>
                                        </p:tgtEl>
                                        <p:attrNameLst>
                                          <p:attrName>ppt_h</p:attrName>
                                        </p:attrNameLst>
                                      </p:cBhvr>
                                      <p:tavLst>
                                        <p:tav tm="0">
                                          <p:val>
                                            <p:strVal val="4*#ppt_h"/>
                                          </p:val>
                                        </p:tav>
                                        <p:tav tm="100000">
                                          <p:val>
                                            <p:strVal val="#ppt_h"/>
                                          </p:val>
                                        </p:tav>
                                      </p:tavLst>
                                    </p:anim>
                                  </p:childTnLst>
                                </p:cTn>
                              </p:par>
                              <p:par>
                                <p:cTn id="75" presetID="23" presetClass="entr" presetSubtype="32" fill="hold" grpId="0" nodeType="withEffect">
                                  <p:stCondLst>
                                    <p:cond delay="1300"/>
                                  </p:stCondLst>
                                  <p:childTnLst>
                                    <p:set>
                                      <p:cBhvr>
                                        <p:cTn id="76" dur="1" fill="hold">
                                          <p:stCondLst>
                                            <p:cond delay="0"/>
                                          </p:stCondLst>
                                        </p:cTn>
                                        <p:tgtEl>
                                          <p:spTgt spid="56"/>
                                        </p:tgtEl>
                                        <p:attrNameLst>
                                          <p:attrName>style.visibility</p:attrName>
                                        </p:attrNameLst>
                                      </p:cBhvr>
                                      <p:to>
                                        <p:strVal val="visible"/>
                                      </p:to>
                                    </p:set>
                                    <p:anim calcmode="lin" valueType="num">
                                      <p:cBhvr>
                                        <p:cTn id="77" dur="500" fill="hold"/>
                                        <p:tgtEl>
                                          <p:spTgt spid="56"/>
                                        </p:tgtEl>
                                        <p:attrNameLst>
                                          <p:attrName>ppt_w</p:attrName>
                                        </p:attrNameLst>
                                      </p:cBhvr>
                                      <p:tavLst>
                                        <p:tav tm="0">
                                          <p:val>
                                            <p:strVal val="4*#ppt_w"/>
                                          </p:val>
                                        </p:tav>
                                        <p:tav tm="100000">
                                          <p:val>
                                            <p:strVal val="#ppt_w"/>
                                          </p:val>
                                        </p:tav>
                                      </p:tavLst>
                                    </p:anim>
                                    <p:anim calcmode="lin" valueType="num">
                                      <p:cBhvr>
                                        <p:cTn id="78" dur="500" fill="hold"/>
                                        <p:tgtEl>
                                          <p:spTgt spid="56"/>
                                        </p:tgtEl>
                                        <p:attrNameLst>
                                          <p:attrName>ppt_h</p:attrName>
                                        </p:attrNameLst>
                                      </p:cBhvr>
                                      <p:tavLst>
                                        <p:tav tm="0">
                                          <p:val>
                                            <p:strVal val="4*#ppt_h"/>
                                          </p:val>
                                        </p:tav>
                                        <p:tav tm="100000">
                                          <p:val>
                                            <p:strVal val="#ppt_h"/>
                                          </p:val>
                                        </p:tav>
                                      </p:tavLst>
                                    </p:anim>
                                  </p:childTnLst>
                                </p:cTn>
                              </p:par>
                              <p:par>
                                <p:cTn id="79" presetID="23" presetClass="entr" presetSubtype="32" fill="hold" grpId="0" nodeType="withEffect">
                                  <p:stCondLst>
                                    <p:cond delay="1400"/>
                                  </p:stCondLst>
                                  <p:childTnLst>
                                    <p:set>
                                      <p:cBhvr>
                                        <p:cTn id="80" dur="1" fill="hold">
                                          <p:stCondLst>
                                            <p:cond delay="0"/>
                                          </p:stCondLst>
                                        </p:cTn>
                                        <p:tgtEl>
                                          <p:spTgt spid="57"/>
                                        </p:tgtEl>
                                        <p:attrNameLst>
                                          <p:attrName>style.visibility</p:attrName>
                                        </p:attrNameLst>
                                      </p:cBhvr>
                                      <p:to>
                                        <p:strVal val="visible"/>
                                      </p:to>
                                    </p:set>
                                    <p:anim calcmode="lin" valueType="num">
                                      <p:cBhvr>
                                        <p:cTn id="81" dur="500" fill="hold"/>
                                        <p:tgtEl>
                                          <p:spTgt spid="57"/>
                                        </p:tgtEl>
                                        <p:attrNameLst>
                                          <p:attrName>ppt_w</p:attrName>
                                        </p:attrNameLst>
                                      </p:cBhvr>
                                      <p:tavLst>
                                        <p:tav tm="0">
                                          <p:val>
                                            <p:strVal val="4*#ppt_w"/>
                                          </p:val>
                                        </p:tav>
                                        <p:tav tm="100000">
                                          <p:val>
                                            <p:strVal val="#ppt_w"/>
                                          </p:val>
                                        </p:tav>
                                      </p:tavLst>
                                    </p:anim>
                                    <p:anim calcmode="lin" valueType="num">
                                      <p:cBhvr>
                                        <p:cTn id="82" dur="500" fill="hold"/>
                                        <p:tgtEl>
                                          <p:spTgt spid="57"/>
                                        </p:tgtEl>
                                        <p:attrNameLst>
                                          <p:attrName>ppt_h</p:attrName>
                                        </p:attrNameLst>
                                      </p:cBhvr>
                                      <p:tavLst>
                                        <p:tav tm="0">
                                          <p:val>
                                            <p:strVal val="4*#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wipe(down)">
                                      <p:cBhvr>
                                        <p:cTn id="87" dur="580">
                                          <p:stCondLst>
                                            <p:cond delay="0"/>
                                          </p:stCondLst>
                                        </p:cTn>
                                        <p:tgtEl>
                                          <p:spTgt spid="58"/>
                                        </p:tgtEl>
                                      </p:cBhvr>
                                    </p:animEffect>
                                    <p:anim calcmode="lin" valueType="num">
                                      <p:cBhvr>
                                        <p:cTn id="8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93" dur="26">
                                          <p:stCondLst>
                                            <p:cond delay="650"/>
                                          </p:stCondLst>
                                        </p:cTn>
                                        <p:tgtEl>
                                          <p:spTgt spid="58"/>
                                        </p:tgtEl>
                                      </p:cBhvr>
                                      <p:to x="100000" y="60000"/>
                                    </p:animScale>
                                    <p:animScale>
                                      <p:cBhvr>
                                        <p:cTn id="94" dur="166" decel="50000">
                                          <p:stCondLst>
                                            <p:cond delay="676"/>
                                          </p:stCondLst>
                                        </p:cTn>
                                        <p:tgtEl>
                                          <p:spTgt spid="58"/>
                                        </p:tgtEl>
                                      </p:cBhvr>
                                      <p:to x="100000" y="100000"/>
                                    </p:animScale>
                                    <p:animScale>
                                      <p:cBhvr>
                                        <p:cTn id="95" dur="26">
                                          <p:stCondLst>
                                            <p:cond delay="1312"/>
                                          </p:stCondLst>
                                        </p:cTn>
                                        <p:tgtEl>
                                          <p:spTgt spid="58"/>
                                        </p:tgtEl>
                                      </p:cBhvr>
                                      <p:to x="100000" y="80000"/>
                                    </p:animScale>
                                    <p:animScale>
                                      <p:cBhvr>
                                        <p:cTn id="96" dur="166" decel="50000">
                                          <p:stCondLst>
                                            <p:cond delay="1338"/>
                                          </p:stCondLst>
                                        </p:cTn>
                                        <p:tgtEl>
                                          <p:spTgt spid="58"/>
                                        </p:tgtEl>
                                      </p:cBhvr>
                                      <p:to x="100000" y="100000"/>
                                    </p:animScale>
                                    <p:animScale>
                                      <p:cBhvr>
                                        <p:cTn id="97" dur="26">
                                          <p:stCondLst>
                                            <p:cond delay="1642"/>
                                          </p:stCondLst>
                                        </p:cTn>
                                        <p:tgtEl>
                                          <p:spTgt spid="58"/>
                                        </p:tgtEl>
                                      </p:cBhvr>
                                      <p:to x="100000" y="90000"/>
                                    </p:animScale>
                                    <p:animScale>
                                      <p:cBhvr>
                                        <p:cTn id="98" dur="166" decel="50000">
                                          <p:stCondLst>
                                            <p:cond delay="1668"/>
                                          </p:stCondLst>
                                        </p:cTn>
                                        <p:tgtEl>
                                          <p:spTgt spid="58"/>
                                        </p:tgtEl>
                                      </p:cBhvr>
                                      <p:to x="100000" y="100000"/>
                                    </p:animScale>
                                    <p:animScale>
                                      <p:cBhvr>
                                        <p:cTn id="99" dur="26">
                                          <p:stCondLst>
                                            <p:cond delay="1808"/>
                                          </p:stCondLst>
                                        </p:cTn>
                                        <p:tgtEl>
                                          <p:spTgt spid="58"/>
                                        </p:tgtEl>
                                      </p:cBhvr>
                                      <p:to x="100000" y="95000"/>
                                    </p:animScale>
                                    <p:animScale>
                                      <p:cBhvr>
                                        <p:cTn id="100" dur="166" decel="50000">
                                          <p:stCondLst>
                                            <p:cond delay="1834"/>
                                          </p:stCondLst>
                                        </p:cTn>
                                        <p:tgtEl>
                                          <p:spTgt spid="58"/>
                                        </p:tgtEl>
                                      </p:cBhvr>
                                      <p:to x="100000" y="100000"/>
                                    </p:animScale>
                                  </p:childTnLst>
                                </p:cTn>
                              </p:par>
                            </p:childTnLst>
                          </p:cTn>
                        </p:par>
                        <p:par>
                          <p:cTn id="101" fill="hold">
                            <p:stCondLst>
                              <p:cond delay="2000"/>
                            </p:stCondLst>
                            <p:childTnLst>
                              <p:par>
                                <p:cTn id="102" presetID="2" presetClass="entr" presetSubtype="2" fill="hold" grpId="0" nodeType="afterEffect">
                                  <p:stCondLst>
                                    <p:cond delay="0"/>
                                  </p:stCondLst>
                                  <p:childTnLst>
                                    <p:set>
                                      <p:cBhvr>
                                        <p:cTn id="103" dur="1" fill="hold">
                                          <p:stCondLst>
                                            <p:cond delay="0"/>
                                          </p:stCondLst>
                                        </p:cTn>
                                        <p:tgtEl>
                                          <p:spTgt spid="61"/>
                                        </p:tgtEl>
                                        <p:attrNameLst>
                                          <p:attrName>style.visibility</p:attrName>
                                        </p:attrNameLst>
                                      </p:cBhvr>
                                      <p:to>
                                        <p:strVal val="visible"/>
                                      </p:to>
                                    </p:set>
                                    <p:anim calcmode="lin" valueType="num">
                                      <p:cBhvr additive="base">
                                        <p:cTn id="104" dur="500" fill="hold"/>
                                        <p:tgtEl>
                                          <p:spTgt spid="61"/>
                                        </p:tgtEl>
                                        <p:attrNameLst>
                                          <p:attrName>ppt_x</p:attrName>
                                        </p:attrNameLst>
                                      </p:cBhvr>
                                      <p:tavLst>
                                        <p:tav tm="0">
                                          <p:val>
                                            <p:strVal val="1+#ppt_w/2"/>
                                          </p:val>
                                        </p:tav>
                                        <p:tav tm="100000">
                                          <p:val>
                                            <p:strVal val="#ppt_x"/>
                                          </p:val>
                                        </p:tav>
                                      </p:tavLst>
                                    </p:anim>
                                    <p:anim calcmode="lin" valueType="num">
                                      <p:cBhvr additive="base">
                                        <p:cTn id="105" dur="500" fill="hold"/>
                                        <p:tgtEl>
                                          <p:spTgt spid="61"/>
                                        </p:tgtEl>
                                        <p:attrNameLst>
                                          <p:attrName>ppt_y</p:attrName>
                                        </p:attrNameLst>
                                      </p:cBhvr>
                                      <p:tavLst>
                                        <p:tav tm="0">
                                          <p:val>
                                            <p:strVal val="#ppt_y"/>
                                          </p:val>
                                        </p:tav>
                                        <p:tav tm="100000">
                                          <p:val>
                                            <p:strVal val="#ppt_y"/>
                                          </p:val>
                                        </p:tav>
                                      </p:tavLst>
                                    </p:anim>
                                  </p:childTnLst>
                                </p:cTn>
                              </p:par>
                            </p:childTnLst>
                          </p:cTn>
                        </p:par>
                        <p:par>
                          <p:cTn id="106" fill="hold">
                            <p:stCondLst>
                              <p:cond delay="2500"/>
                            </p:stCondLst>
                            <p:childTnLst>
                              <p:par>
                                <p:cTn id="107" presetID="53" presetClass="entr" presetSubtype="0" fill="hold" grpId="0" nodeType="after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p:cTn id="109" dur="500" fill="hold"/>
                                        <p:tgtEl>
                                          <p:spTgt spid="62"/>
                                        </p:tgtEl>
                                        <p:attrNameLst>
                                          <p:attrName>ppt_w</p:attrName>
                                        </p:attrNameLst>
                                      </p:cBhvr>
                                      <p:tavLst>
                                        <p:tav tm="0">
                                          <p:val>
                                            <p:fltVal val="0"/>
                                          </p:val>
                                        </p:tav>
                                        <p:tav tm="100000">
                                          <p:val>
                                            <p:strVal val="#ppt_w"/>
                                          </p:val>
                                        </p:tav>
                                      </p:tavLst>
                                    </p:anim>
                                    <p:anim calcmode="lin" valueType="num">
                                      <p:cBhvr>
                                        <p:cTn id="110" dur="500" fill="hold"/>
                                        <p:tgtEl>
                                          <p:spTgt spid="62"/>
                                        </p:tgtEl>
                                        <p:attrNameLst>
                                          <p:attrName>ppt_h</p:attrName>
                                        </p:attrNameLst>
                                      </p:cBhvr>
                                      <p:tavLst>
                                        <p:tav tm="0">
                                          <p:val>
                                            <p:fltVal val="0"/>
                                          </p:val>
                                        </p:tav>
                                        <p:tav tm="100000">
                                          <p:val>
                                            <p:strVal val="#ppt_h"/>
                                          </p:val>
                                        </p:tav>
                                      </p:tavLst>
                                    </p:anim>
                                    <p:animEffect transition="in" filter="fade">
                                      <p:cBhvr>
                                        <p:cTn id="111" dur="500"/>
                                        <p:tgtEl>
                                          <p:spTgt spid="62"/>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ntr" presetSubtype="0" fill="hold" grpId="0" nodeType="click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1000" fill="hold"/>
                                        <p:tgtEl>
                                          <p:spTgt spid="25"/>
                                        </p:tgtEl>
                                        <p:attrNameLst>
                                          <p:attrName>ppt_w</p:attrName>
                                        </p:attrNameLst>
                                      </p:cBhvr>
                                      <p:tavLst>
                                        <p:tav tm="0">
                                          <p:val>
                                            <p:fltVal val="0"/>
                                          </p:val>
                                        </p:tav>
                                        <p:tav tm="100000">
                                          <p:val>
                                            <p:strVal val="#ppt_w"/>
                                          </p:val>
                                        </p:tav>
                                      </p:tavLst>
                                    </p:anim>
                                    <p:anim calcmode="lin" valueType="num">
                                      <p:cBhvr>
                                        <p:cTn id="117" dur="1000" fill="hold"/>
                                        <p:tgtEl>
                                          <p:spTgt spid="25"/>
                                        </p:tgtEl>
                                        <p:attrNameLst>
                                          <p:attrName>ppt_h</p:attrName>
                                        </p:attrNameLst>
                                      </p:cBhvr>
                                      <p:tavLst>
                                        <p:tav tm="0">
                                          <p:val>
                                            <p:fltVal val="0"/>
                                          </p:val>
                                        </p:tav>
                                        <p:tav tm="100000">
                                          <p:val>
                                            <p:strVal val="#ppt_h"/>
                                          </p:val>
                                        </p:tav>
                                      </p:tavLst>
                                    </p:anim>
                                    <p:anim calcmode="lin" valueType="num">
                                      <p:cBhvr>
                                        <p:cTn id="118" dur="1000" fill="hold"/>
                                        <p:tgtEl>
                                          <p:spTgt spid="25"/>
                                        </p:tgtEl>
                                        <p:attrNameLst>
                                          <p:attrName>style.rotation</p:attrName>
                                        </p:attrNameLst>
                                      </p:cBhvr>
                                      <p:tavLst>
                                        <p:tav tm="0">
                                          <p:val>
                                            <p:fltVal val="90"/>
                                          </p:val>
                                        </p:tav>
                                        <p:tav tm="100000">
                                          <p:val>
                                            <p:fltVal val="0"/>
                                          </p:val>
                                        </p:tav>
                                      </p:tavLst>
                                    </p:anim>
                                    <p:animEffect transition="in" filter="fade">
                                      <p:cBhvr>
                                        <p:cTn id="119" dur="1000"/>
                                        <p:tgtEl>
                                          <p:spTgt spid="25"/>
                                        </p:tgtEl>
                                      </p:cBhvr>
                                    </p:animEffect>
                                  </p:childTnLst>
                                </p:cTn>
                              </p:par>
                            </p:childTnLst>
                          </p:cTn>
                        </p:par>
                        <p:par>
                          <p:cTn id="120" fill="hold">
                            <p:stCondLst>
                              <p:cond delay="1000"/>
                            </p:stCondLst>
                            <p:childTnLst>
                              <p:par>
                                <p:cTn id="121" presetID="14" presetClass="entr" presetSubtype="1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randombar(horizontal)">
                                      <p:cBhvr>
                                        <p:cTn id="123" dur="500"/>
                                        <p:tgtEl>
                                          <p:spTgt spid="60"/>
                                        </p:tgtEl>
                                      </p:cBhvr>
                                    </p:animEffect>
                                  </p:childTnLst>
                                </p:cTn>
                              </p:par>
                            </p:childTnLst>
                          </p:cTn>
                        </p:par>
                        <p:par>
                          <p:cTn id="124" fill="hold">
                            <p:stCondLst>
                              <p:cond delay="1500"/>
                            </p:stCondLst>
                            <p:childTnLst>
                              <p:par>
                                <p:cTn id="125" presetID="26" presetClass="entr" presetSubtype="0" fill="hold" grpId="0"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down)">
                                      <p:cBhvr>
                                        <p:cTn id="127" dur="580">
                                          <p:stCondLst>
                                            <p:cond delay="0"/>
                                          </p:stCondLst>
                                        </p:cTn>
                                        <p:tgtEl>
                                          <p:spTgt spid="59"/>
                                        </p:tgtEl>
                                      </p:cBhvr>
                                    </p:animEffect>
                                    <p:anim calcmode="lin" valueType="num">
                                      <p:cBhvr>
                                        <p:cTn id="128"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133" dur="26">
                                          <p:stCondLst>
                                            <p:cond delay="650"/>
                                          </p:stCondLst>
                                        </p:cTn>
                                        <p:tgtEl>
                                          <p:spTgt spid="59"/>
                                        </p:tgtEl>
                                      </p:cBhvr>
                                      <p:to x="100000" y="60000"/>
                                    </p:animScale>
                                    <p:animScale>
                                      <p:cBhvr>
                                        <p:cTn id="134" dur="166" decel="50000">
                                          <p:stCondLst>
                                            <p:cond delay="676"/>
                                          </p:stCondLst>
                                        </p:cTn>
                                        <p:tgtEl>
                                          <p:spTgt spid="59"/>
                                        </p:tgtEl>
                                      </p:cBhvr>
                                      <p:to x="100000" y="100000"/>
                                    </p:animScale>
                                    <p:animScale>
                                      <p:cBhvr>
                                        <p:cTn id="135" dur="26">
                                          <p:stCondLst>
                                            <p:cond delay="1312"/>
                                          </p:stCondLst>
                                        </p:cTn>
                                        <p:tgtEl>
                                          <p:spTgt spid="59"/>
                                        </p:tgtEl>
                                      </p:cBhvr>
                                      <p:to x="100000" y="80000"/>
                                    </p:animScale>
                                    <p:animScale>
                                      <p:cBhvr>
                                        <p:cTn id="136" dur="166" decel="50000">
                                          <p:stCondLst>
                                            <p:cond delay="1338"/>
                                          </p:stCondLst>
                                        </p:cTn>
                                        <p:tgtEl>
                                          <p:spTgt spid="59"/>
                                        </p:tgtEl>
                                      </p:cBhvr>
                                      <p:to x="100000" y="100000"/>
                                    </p:animScale>
                                    <p:animScale>
                                      <p:cBhvr>
                                        <p:cTn id="137" dur="26">
                                          <p:stCondLst>
                                            <p:cond delay="1642"/>
                                          </p:stCondLst>
                                        </p:cTn>
                                        <p:tgtEl>
                                          <p:spTgt spid="59"/>
                                        </p:tgtEl>
                                      </p:cBhvr>
                                      <p:to x="100000" y="90000"/>
                                    </p:animScale>
                                    <p:animScale>
                                      <p:cBhvr>
                                        <p:cTn id="138" dur="166" decel="50000">
                                          <p:stCondLst>
                                            <p:cond delay="1668"/>
                                          </p:stCondLst>
                                        </p:cTn>
                                        <p:tgtEl>
                                          <p:spTgt spid="59"/>
                                        </p:tgtEl>
                                      </p:cBhvr>
                                      <p:to x="100000" y="100000"/>
                                    </p:animScale>
                                    <p:animScale>
                                      <p:cBhvr>
                                        <p:cTn id="139" dur="26">
                                          <p:stCondLst>
                                            <p:cond delay="1808"/>
                                          </p:stCondLst>
                                        </p:cTn>
                                        <p:tgtEl>
                                          <p:spTgt spid="59"/>
                                        </p:tgtEl>
                                      </p:cBhvr>
                                      <p:to x="100000" y="95000"/>
                                    </p:animScale>
                                    <p:animScale>
                                      <p:cBhvr>
                                        <p:cTn id="140" dur="166" decel="50000">
                                          <p:stCondLst>
                                            <p:cond delay="1834"/>
                                          </p:stCondLst>
                                        </p:cTn>
                                        <p:tgtEl>
                                          <p:spTgt spid="5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2" grpId="0" animBg="1"/>
      <p:bldP spid="23" grpId="0" animBg="1"/>
      <p:bldP spid="24" grpId="0" animBg="1"/>
      <p:bldP spid="54" grpId="0"/>
      <p:bldP spid="55" grpId="0"/>
      <p:bldP spid="56" grpId="0"/>
      <p:bldP spid="57" grpId="0"/>
      <p:bldP spid="58" grpId="0"/>
      <p:bldP spid="59" grpId="0"/>
      <p:bldP spid="60" grpId="0"/>
      <p:bldP spid="61" grpId="0"/>
      <p:bldP spid="6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39"/>
          <p:cNvSpPr txBox="1">
            <a:spLocks noChangeArrowheads="1"/>
          </p:cNvSpPr>
          <p:nvPr/>
        </p:nvSpPr>
        <p:spPr bwMode="auto">
          <a:xfrm>
            <a:off x="2554288" y="2932113"/>
            <a:ext cx="2338387" cy="523875"/>
          </a:xfrm>
          <a:prstGeom prst="rect">
            <a:avLst/>
          </a:prstGeom>
          <a:noFill/>
          <a:ln w="9525">
            <a:noFill/>
            <a:miter lim="800000"/>
            <a:headEnd/>
            <a:tailEnd/>
          </a:ln>
        </p:spPr>
        <p:txBody>
          <a:bodyPr wrap="none">
            <a:spAutoFit/>
          </a:bodyPr>
          <a:lstStyle/>
          <a:p>
            <a:r>
              <a:rPr lang="zh-CN" altLang="en-US" sz="2800" b="1">
                <a:latin typeface="微软雅黑" pitchFamily="34" charset="-122"/>
                <a:ea typeface="微软雅黑" pitchFamily="34" charset="-122"/>
              </a:rPr>
              <a:t>潜在用户挖掘</a:t>
            </a:r>
          </a:p>
        </p:txBody>
      </p:sp>
      <p:sp>
        <p:nvSpPr>
          <p:cNvPr id="6147" name="TextBox 40"/>
          <p:cNvSpPr txBox="1">
            <a:spLocks noChangeArrowheads="1"/>
          </p:cNvSpPr>
          <p:nvPr/>
        </p:nvSpPr>
        <p:spPr bwMode="auto">
          <a:xfrm>
            <a:off x="1460500" y="4062413"/>
            <a:ext cx="1570038" cy="369887"/>
          </a:xfrm>
          <a:prstGeom prst="rect">
            <a:avLst/>
          </a:prstGeom>
          <a:noFill/>
          <a:ln w="9525">
            <a:noFill/>
            <a:miter lim="800000"/>
            <a:headEnd/>
            <a:tailEnd/>
          </a:ln>
        </p:spPr>
        <p:txBody>
          <a:bodyPr wrap="none">
            <a:spAutoFit/>
          </a:bodyPr>
          <a:lstStyle/>
          <a:p>
            <a:r>
              <a:rPr lang="zh-CN" altLang="en-US" b="1">
                <a:latin typeface="微软雅黑" pitchFamily="34" charset="-122"/>
                <a:ea typeface="微软雅黑" pitchFamily="34" charset="-122"/>
              </a:rPr>
              <a:t>理赔用户满意</a:t>
            </a:r>
          </a:p>
        </p:txBody>
      </p:sp>
      <p:sp>
        <p:nvSpPr>
          <p:cNvPr id="6148" name="TextBox 41"/>
          <p:cNvSpPr txBox="1">
            <a:spLocks noChangeArrowheads="1"/>
          </p:cNvSpPr>
          <p:nvPr/>
        </p:nvSpPr>
        <p:spPr bwMode="auto">
          <a:xfrm>
            <a:off x="5749925" y="3698875"/>
            <a:ext cx="1722438" cy="401638"/>
          </a:xfrm>
          <a:prstGeom prst="rect">
            <a:avLst/>
          </a:prstGeom>
          <a:noFill/>
          <a:ln w="9525">
            <a:noFill/>
            <a:miter lim="800000"/>
            <a:headEnd/>
            <a:tailEnd/>
          </a:ln>
        </p:spPr>
        <p:txBody>
          <a:bodyPr wrap="none">
            <a:spAutoFit/>
          </a:bodyPr>
          <a:lstStyle/>
          <a:p>
            <a:r>
              <a:rPr lang="zh-CN" altLang="en-US" sz="2000">
                <a:latin typeface="微软雅黑" pitchFamily="34" charset="-122"/>
                <a:ea typeface="微软雅黑" pitchFamily="34" charset="-122"/>
              </a:rPr>
              <a:t>合约用户粘性</a:t>
            </a:r>
          </a:p>
        </p:txBody>
      </p:sp>
      <p:sp>
        <p:nvSpPr>
          <p:cNvPr id="6149" name="TextBox 42"/>
          <p:cNvSpPr txBox="1">
            <a:spLocks noChangeArrowheads="1"/>
          </p:cNvSpPr>
          <p:nvPr/>
        </p:nvSpPr>
        <p:spPr bwMode="auto">
          <a:xfrm>
            <a:off x="5270500" y="2827338"/>
            <a:ext cx="1416050" cy="461962"/>
          </a:xfrm>
          <a:prstGeom prst="rect">
            <a:avLst/>
          </a:prstGeom>
          <a:noFill/>
          <a:ln w="9525">
            <a:noFill/>
            <a:miter lim="800000"/>
            <a:headEnd/>
            <a:tailEnd/>
          </a:ln>
        </p:spPr>
        <p:txBody>
          <a:bodyPr wrap="none">
            <a:spAutoFit/>
          </a:bodyPr>
          <a:lstStyle/>
          <a:p>
            <a:r>
              <a:rPr lang="zh-CN" altLang="en-US" sz="2400" b="1">
                <a:latin typeface="微软雅黑" pitchFamily="34" charset="-122"/>
                <a:ea typeface="微软雅黑" pitchFamily="34" charset="-122"/>
              </a:rPr>
              <a:t>客户认同</a:t>
            </a:r>
          </a:p>
        </p:txBody>
      </p:sp>
      <p:sp>
        <p:nvSpPr>
          <p:cNvPr id="44" name="TextBox 43"/>
          <p:cNvSpPr txBox="1"/>
          <p:nvPr/>
        </p:nvSpPr>
        <p:spPr>
          <a:xfrm>
            <a:off x="3168650" y="3641725"/>
            <a:ext cx="1108075" cy="369888"/>
          </a:xfrm>
          <a:prstGeom prst="rect">
            <a:avLst/>
          </a:prstGeom>
          <a:noFill/>
        </p:spPr>
        <p:txBody>
          <a:bodyPr wrap="none">
            <a:spAutoFit/>
          </a:bodyPr>
          <a:lstStyle/>
          <a:p>
            <a:pPr>
              <a:defRPr/>
            </a:pPr>
            <a:r>
              <a:rPr lang="zh-CN" altLang="en-US" b="1" dirty="0">
                <a:solidFill>
                  <a:schemeClr val="bg1">
                    <a:lumMod val="50000"/>
                  </a:schemeClr>
                </a:solidFill>
                <a:latin typeface="微软雅黑" pitchFamily="34" charset="-122"/>
                <a:ea typeface="微软雅黑" pitchFamily="34" charset="-122"/>
              </a:rPr>
              <a:t>自我信心</a:t>
            </a:r>
          </a:p>
        </p:txBody>
      </p:sp>
      <p:sp>
        <p:nvSpPr>
          <p:cNvPr id="59" name="矩形 58"/>
          <p:cNvSpPr/>
          <p:nvPr/>
        </p:nvSpPr>
        <p:spPr>
          <a:xfrm>
            <a:off x="0" y="0"/>
            <a:ext cx="9144000" cy="5143500"/>
          </a:xfrm>
          <a:prstGeom prst="rect">
            <a:avLst/>
          </a:prstGeom>
          <a:gradFill flip="none" rotWithShape="1">
            <a:gsLst>
              <a:gs pos="0">
                <a:srgbClr val="CF1FE1"/>
              </a:gs>
              <a:gs pos="100000">
                <a:srgbClr val="FF0066"/>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0" y="-2571750"/>
            <a:ext cx="9144000" cy="5143500"/>
          </a:xfrm>
          <a:prstGeom prst="rect">
            <a:avLst/>
          </a:prstGeom>
          <a:gradFill flip="none" rotWithShape="1">
            <a:gsLst>
              <a:gs pos="0">
                <a:srgbClr val="00CC00"/>
              </a:gs>
              <a:gs pos="100000">
                <a:srgbClr val="008000"/>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grpId="0" nodeType="afterEffect">
                                  <p:stCondLst>
                                    <p:cond delay="0"/>
                                  </p:stCondLst>
                                  <p:childTnLst>
                                    <p:animMotion origin="layout" path="M 0 -0.00031 L 1.00017 -0.00031 " pathEditMode="relative" rAng="0" ptsTypes="AA">
                                      <p:cBhvr>
                                        <p:cTn id="6" dur="400" fill="hold"/>
                                        <p:tgtEl>
                                          <p:spTgt spid="12"/>
                                        </p:tgtEl>
                                        <p:attrNameLst>
                                          <p:attrName>ppt_x</p:attrName>
                                          <p:attrName>ppt_y</p:attrName>
                                        </p:attrNameLst>
                                      </p:cBhvr>
                                      <p:rCtr x="500" y="0"/>
                                    </p:animMotion>
                                  </p:childTnLst>
                                </p:cTn>
                              </p:par>
                              <p:par>
                                <p:cTn id="7" presetID="2" presetClass="entr" presetSubtype="8" fill="hold" grpId="2" nodeType="withEffect">
                                  <p:stCondLst>
                                    <p:cond delay="0"/>
                                  </p:stCondLst>
                                  <p:childTnLst>
                                    <p:set>
                                      <p:cBhvr>
                                        <p:cTn id="8" dur="1" fill="hold">
                                          <p:stCondLst>
                                            <p:cond delay="0"/>
                                          </p:stCondLst>
                                        </p:cTn>
                                        <p:tgtEl>
                                          <p:spTgt spid="59"/>
                                        </p:tgtEl>
                                        <p:attrNameLst>
                                          <p:attrName>style.visibility</p:attrName>
                                        </p:attrNameLst>
                                      </p:cBhvr>
                                      <p:to>
                                        <p:strVal val="visible"/>
                                      </p:to>
                                    </p:set>
                                    <p:anim calcmode="lin" valueType="num">
                                      <p:cBhvr additive="base">
                                        <p:cTn id="9" dur="400" fill="hold"/>
                                        <p:tgtEl>
                                          <p:spTgt spid="59"/>
                                        </p:tgtEl>
                                        <p:attrNameLst>
                                          <p:attrName>ppt_x</p:attrName>
                                        </p:attrNameLst>
                                      </p:cBhvr>
                                      <p:tavLst>
                                        <p:tav tm="0">
                                          <p:val>
                                            <p:strVal val="0-#ppt_w/2"/>
                                          </p:val>
                                        </p:tav>
                                        <p:tav tm="100000">
                                          <p:val>
                                            <p:strVal val="#ppt_x"/>
                                          </p:val>
                                        </p:tav>
                                      </p:tavLst>
                                    </p:anim>
                                    <p:anim calcmode="lin" valueType="num">
                                      <p:cBhvr additive="base">
                                        <p:cTn id="10" dur="400" fill="hold"/>
                                        <p:tgtEl>
                                          <p:spTgt spid="59"/>
                                        </p:tgtEl>
                                        <p:attrNameLst>
                                          <p:attrName>ppt_y</p:attrName>
                                        </p:attrNameLst>
                                      </p:cBhvr>
                                      <p:tavLst>
                                        <p:tav tm="0">
                                          <p:val>
                                            <p:strVal val="#ppt_y"/>
                                          </p:val>
                                        </p:tav>
                                        <p:tav tm="100000">
                                          <p:val>
                                            <p:strVal val="#ppt_y"/>
                                          </p:val>
                                        </p:tav>
                                      </p:tavLst>
                                    </p:anim>
                                  </p:childTnLst>
                                </p:cTn>
                              </p:par>
                              <p:par>
                                <p:cTn id="11" presetID="63" presetClass="path" presetSubtype="0" fill="hold" grpId="0" nodeType="withEffect">
                                  <p:stCondLst>
                                    <p:cond delay="0"/>
                                  </p:stCondLst>
                                  <p:childTnLst>
                                    <p:animMotion origin="layout" path="M -0.99913 -0.50046 L 0 -0.50046 " pathEditMode="relative" rAng="0" ptsTypes="AA">
                                      <p:cBhvr>
                                        <p:cTn id="12" dur="400" fill="hold"/>
                                        <p:tgtEl>
                                          <p:spTgt spid="59"/>
                                        </p:tgtEl>
                                        <p:attrNameLst>
                                          <p:attrName>ppt_x</p:attrName>
                                          <p:attrName>ppt_y</p:attrName>
                                        </p:attrNameLst>
                                      </p:cBhvr>
                                      <p:rCtr x="499" y="0"/>
                                    </p:animMotion>
                                  </p:childTnLst>
                                </p:cTn>
                              </p:par>
                              <p:par>
                                <p:cTn id="13" presetID="42" presetClass="path" presetSubtype="0" fill="hold" grpId="1" nodeType="withEffect">
                                  <p:stCondLst>
                                    <p:cond delay="700"/>
                                  </p:stCondLst>
                                  <p:childTnLst>
                                    <p:animMotion origin="layout" path="M 0 -0.50031 L 0 -0.00062 " pathEditMode="relative" rAng="0" ptsTypes="AA">
                                      <p:cBhvr>
                                        <p:cTn id="14" dur="300" fill="hold"/>
                                        <p:tgtEl>
                                          <p:spTgt spid="59"/>
                                        </p:tgtEl>
                                        <p:attrNameLst>
                                          <p:attrName>ppt_x</p:attrName>
                                          <p:attrName>ppt_y</p:attrName>
                                        </p:attrNameLst>
                                      </p:cBhvr>
                                      <p:rCtr x="0" y="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143500"/>
          </a:xfrm>
          <a:prstGeom prst="rect">
            <a:avLst/>
          </a:prstGeom>
          <a:gradFill flip="none" rotWithShape="1">
            <a:gsLst>
              <a:gs pos="0">
                <a:srgbClr val="CF1FE1"/>
              </a:gs>
              <a:gs pos="100000">
                <a:srgbClr val="FF0066"/>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6" name="TextBox 5"/>
          <p:cNvSpPr txBox="1">
            <a:spLocks noChangeArrowheads="1"/>
          </p:cNvSpPr>
          <p:nvPr/>
        </p:nvSpPr>
        <p:spPr bwMode="auto">
          <a:xfrm>
            <a:off x="2320668" y="1006475"/>
            <a:ext cx="4288353" cy="1323439"/>
          </a:xfrm>
          <a:prstGeom prst="rect">
            <a:avLst/>
          </a:prstGeom>
          <a:noFill/>
          <a:ln w="9525">
            <a:noFill/>
            <a:miter lim="800000"/>
            <a:headEnd/>
            <a:tailEnd/>
          </a:ln>
        </p:spPr>
        <p:txBody>
          <a:bodyPr wrap="none">
            <a:spAutoFit/>
          </a:bodyPr>
          <a:lstStyle/>
          <a:p>
            <a:pPr algn="ctr"/>
            <a:r>
              <a:rPr lang="zh-CN" altLang="en-US" sz="4000" dirty="0">
                <a:solidFill>
                  <a:schemeClr val="bg1"/>
                </a:solidFill>
                <a:latin typeface="方正大标宋简体" pitchFamily="65" charset="-122"/>
                <a:ea typeface="方正大标宋简体" pitchFamily="65" charset="-122"/>
              </a:rPr>
              <a:t>我们需要</a:t>
            </a:r>
            <a:endParaRPr lang="en-US" altLang="zh-CN" sz="4000" dirty="0">
              <a:solidFill>
                <a:schemeClr val="bg1"/>
              </a:solidFill>
              <a:latin typeface="方正大标宋简体" pitchFamily="65" charset="-122"/>
              <a:ea typeface="方正大标宋简体" pitchFamily="65" charset="-122"/>
            </a:endParaRPr>
          </a:p>
          <a:p>
            <a:pPr algn="ctr"/>
            <a:r>
              <a:rPr lang="zh-CN" altLang="en-US" sz="4000" dirty="0" smtClean="0">
                <a:solidFill>
                  <a:schemeClr val="bg1"/>
                </a:solidFill>
                <a:latin typeface="方正大标宋简体" pitchFamily="65" charset="-122"/>
                <a:ea typeface="方正大标宋简体" pitchFamily="65" charset="-122"/>
              </a:rPr>
              <a:t>新一代的联络中心</a:t>
            </a:r>
            <a:endParaRPr lang="zh-CN" altLang="en-US" sz="4000" b="1" dirty="0">
              <a:solidFill>
                <a:schemeClr val="bg1"/>
              </a:solidFill>
              <a:latin typeface="方正大标宋简体" pitchFamily="65" charset="-122"/>
              <a:ea typeface="方正大标宋简体" pitchFamily="65" charset="-122"/>
            </a:endParaRPr>
          </a:p>
        </p:txBody>
      </p:sp>
      <p:sp>
        <p:nvSpPr>
          <p:cNvPr id="7" name="TextBox 6"/>
          <p:cNvSpPr txBox="1">
            <a:spLocks noChangeArrowheads="1"/>
          </p:cNvSpPr>
          <p:nvPr/>
        </p:nvSpPr>
        <p:spPr bwMode="auto">
          <a:xfrm>
            <a:off x="1544638" y="2574925"/>
            <a:ext cx="6379054" cy="461665"/>
          </a:xfrm>
          <a:prstGeom prst="rect">
            <a:avLst/>
          </a:prstGeom>
          <a:noFill/>
          <a:ln w="9525">
            <a:noFill/>
            <a:miter lim="800000"/>
            <a:headEnd/>
            <a:tailEnd/>
          </a:ln>
        </p:spPr>
        <p:txBody>
          <a:bodyPr wrap="none">
            <a:spAutoFit/>
          </a:bodyPr>
          <a:lstStyle/>
          <a:p>
            <a:r>
              <a:rPr lang="en-US" altLang="zh-CN" sz="2400" dirty="0">
                <a:solidFill>
                  <a:schemeClr val="bg1"/>
                </a:solidFill>
                <a:latin typeface="Calibri" pitchFamily="34" charset="0"/>
              </a:rPr>
              <a:t>You will need some </a:t>
            </a:r>
            <a:r>
              <a:rPr lang="en-US" altLang="zh-CN" sz="2400" dirty="0" smtClean="0">
                <a:solidFill>
                  <a:schemeClr val="bg1"/>
                </a:solidFill>
                <a:latin typeface="Calibri" pitchFamily="34" charset="0"/>
              </a:rPr>
              <a:t>new contact center platform </a:t>
            </a:r>
            <a:r>
              <a:rPr lang="en-US" altLang="zh-CN" sz="2400" dirty="0">
                <a:solidFill>
                  <a:schemeClr val="bg1"/>
                </a:solidFill>
                <a:latin typeface="Calibri" pitchFamily="34" charset="0"/>
              </a:rPr>
              <a:t>!</a:t>
            </a:r>
            <a:endParaRPr lang="zh-CN" altLang="en-US" sz="2400" dirty="0">
              <a:solidFill>
                <a:schemeClr val="bg1"/>
              </a:solidFill>
              <a:latin typeface="Calibri" pitchFamily="34" charset="0"/>
            </a:endParaRPr>
          </a:p>
        </p:txBody>
      </p:sp>
      <p:sp>
        <p:nvSpPr>
          <p:cNvPr id="10" name="下箭头 9"/>
          <p:cNvSpPr/>
          <p:nvPr/>
        </p:nvSpPr>
        <p:spPr>
          <a:xfrm rot="10800000">
            <a:off x="-504825"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下箭头 12"/>
          <p:cNvSpPr/>
          <p:nvPr/>
        </p:nvSpPr>
        <p:spPr>
          <a:xfrm rot="10800000">
            <a:off x="-111125"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下箭头 13"/>
          <p:cNvSpPr/>
          <p:nvPr/>
        </p:nvSpPr>
        <p:spPr>
          <a:xfrm rot="10800000">
            <a:off x="282575"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下箭头 14"/>
          <p:cNvSpPr/>
          <p:nvPr/>
        </p:nvSpPr>
        <p:spPr>
          <a:xfrm rot="10800000">
            <a:off x="674688" y="4252913"/>
            <a:ext cx="1125537"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下箭头 15"/>
          <p:cNvSpPr/>
          <p:nvPr/>
        </p:nvSpPr>
        <p:spPr>
          <a:xfrm rot="10800000">
            <a:off x="1068388"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下箭头 16"/>
          <p:cNvSpPr/>
          <p:nvPr/>
        </p:nvSpPr>
        <p:spPr>
          <a:xfrm rot="10800000">
            <a:off x="1462088"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下箭头 17"/>
          <p:cNvSpPr/>
          <p:nvPr/>
        </p:nvSpPr>
        <p:spPr>
          <a:xfrm rot="10800000">
            <a:off x="1854200"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下箭头 18"/>
          <p:cNvSpPr/>
          <p:nvPr/>
        </p:nvSpPr>
        <p:spPr>
          <a:xfrm rot="10800000">
            <a:off x="2247900"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下箭头 19"/>
          <p:cNvSpPr/>
          <p:nvPr/>
        </p:nvSpPr>
        <p:spPr>
          <a:xfrm rot="10800000">
            <a:off x="2641600"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下箭头 20"/>
          <p:cNvSpPr/>
          <p:nvPr/>
        </p:nvSpPr>
        <p:spPr>
          <a:xfrm rot="10800000">
            <a:off x="3033713" y="4252913"/>
            <a:ext cx="1125537"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下箭头 21"/>
          <p:cNvSpPr/>
          <p:nvPr/>
        </p:nvSpPr>
        <p:spPr>
          <a:xfrm rot="10800000">
            <a:off x="3427413"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下箭头 22"/>
          <p:cNvSpPr/>
          <p:nvPr/>
        </p:nvSpPr>
        <p:spPr>
          <a:xfrm rot="10800000">
            <a:off x="3819525"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下箭头 23"/>
          <p:cNvSpPr/>
          <p:nvPr/>
        </p:nvSpPr>
        <p:spPr>
          <a:xfrm rot="10800000">
            <a:off x="4213225"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下箭头 24"/>
          <p:cNvSpPr/>
          <p:nvPr/>
        </p:nvSpPr>
        <p:spPr>
          <a:xfrm rot="10800000">
            <a:off x="4606925"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下箭头 25"/>
          <p:cNvSpPr/>
          <p:nvPr/>
        </p:nvSpPr>
        <p:spPr>
          <a:xfrm rot="10800000">
            <a:off x="4999038" y="4252913"/>
            <a:ext cx="1125537"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下箭头 26"/>
          <p:cNvSpPr/>
          <p:nvPr/>
        </p:nvSpPr>
        <p:spPr>
          <a:xfrm rot="10800000">
            <a:off x="5392738" y="4252913"/>
            <a:ext cx="1125537"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下箭头 27"/>
          <p:cNvSpPr/>
          <p:nvPr/>
        </p:nvSpPr>
        <p:spPr>
          <a:xfrm rot="10800000">
            <a:off x="5786438"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下箭头 28"/>
          <p:cNvSpPr/>
          <p:nvPr/>
        </p:nvSpPr>
        <p:spPr>
          <a:xfrm rot="10800000">
            <a:off x="6178550"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下箭头 29"/>
          <p:cNvSpPr/>
          <p:nvPr/>
        </p:nvSpPr>
        <p:spPr>
          <a:xfrm rot="10800000">
            <a:off x="6572250"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下箭头 30"/>
          <p:cNvSpPr/>
          <p:nvPr/>
        </p:nvSpPr>
        <p:spPr>
          <a:xfrm rot="10800000">
            <a:off x="6965950"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下箭头 32"/>
          <p:cNvSpPr/>
          <p:nvPr/>
        </p:nvSpPr>
        <p:spPr>
          <a:xfrm rot="10800000">
            <a:off x="7751763" y="4252913"/>
            <a:ext cx="1125537"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下箭头 33"/>
          <p:cNvSpPr/>
          <p:nvPr/>
        </p:nvSpPr>
        <p:spPr>
          <a:xfrm rot="10800000">
            <a:off x="8145463" y="4252913"/>
            <a:ext cx="1123950"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下箭头 34"/>
          <p:cNvSpPr/>
          <p:nvPr/>
        </p:nvSpPr>
        <p:spPr>
          <a:xfrm rot="10800000">
            <a:off x="8537575" y="4252913"/>
            <a:ext cx="1125538" cy="94932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下箭头 31"/>
          <p:cNvSpPr/>
          <p:nvPr/>
        </p:nvSpPr>
        <p:spPr>
          <a:xfrm rot="10800000">
            <a:off x="7358063" y="4252913"/>
            <a:ext cx="1125537" cy="2795587"/>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300"/>
                                        <p:tgtEl>
                                          <p:spTgt spid="10"/>
                                        </p:tgtEl>
                                      </p:cBhvr>
                                    </p:animEffect>
                                  </p:childTnLst>
                                </p:cTn>
                              </p:par>
                              <p:par>
                                <p:cTn id="8" presetID="12" presetClass="entr" presetSubtype="4"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slide(fromBottom)">
                                      <p:cBhvr>
                                        <p:cTn id="10" dur="300"/>
                                        <p:tgtEl>
                                          <p:spTgt spid="13"/>
                                        </p:tgtEl>
                                      </p:cBhvr>
                                    </p:animEffect>
                                  </p:childTnLst>
                                </p:cTn>
                              </p:par>
                              <p:par>
                                <p:cTn id="11" presetID="12" presetClass="entr" presetSubtype="4"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slide(fromBottom)">
                                      <p:cBhvr>
                                        <p:cTn id="13" dur="300"/>
                                        <p:tgtEl>
                                          <p:spTgt spid="14"/>
                                        </p:tgtEl>
                                      </p:cBhvr>
                                    </p:animEffect>
                                  </p:childTnLst>
                                </p:cTn>
                              </p:par>
                              <p:par>
                                <p:cTn id="14" presetID="12" presetClass="entr" presetSubtype="4" fill="hold" grpId="0" nodeType="withEffect">
                                  <p:stCondLst>
                                    <p:cond delay="300"/>
                                  </p:stCondLst>
                                  <p:childTnLst>
                                    <p:set>
                                      <p:cBhvr>
                                        <p:cTn id="15" dur="1" fill="hold">
                                          <p:stCondLst>
                                            <p:cond delay="0"/>
                                          </p:stCondLst>
                                        </p:cTn>
                                        <p:tgtEl>
                                          <p:spTgt spid="15"/>
                                        </p:tgtEl>
                                        <p:attrNameLst>
                                          <p:attrName>style.visibility</p:attrName>
                                        </p:attrNameLst>
                                      </p:cBhvr>
                                      <p:to>
                                        <p:strVal val="visible"/>
                                      </p:to>
                                    </p:set>
                                    <p:animEffect transition="in" filter="slide(fromBottom)">
                                      <p:cBhvr>
                                        <p:cTn id="16" dur="300"/>
                                        <p:tgtEl>
                                          <p:spTgt spid="15"/>
                                        </p:tgtEl>
                                      </p:cBhvr>
                                    </p:animEffect>
                                  </p:childTnLst>
                                </p:cTn>
                              </p:par>
                              <p:par>
                                <p:cTn id="17" presetID="12" presetClass="entr" presetSubtype="4"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slide(fromBottom)">
                                      <p:cBhvr>
                                        <p:cTn id="19" dur="300"/>
                                        <p:tgtEl>
                                          <p:spTgt spid="16"/>
                                        </p:tgtEl>
                                      </p:cBhvr>
                                    </p:animEffect>
                                  </p:childTnLst>
                                </p:cTn>
                              </p:par>
                              <p:par>
                                <p:cTn id="20" presetID="12" presetClass="entr" presetSubtype="4"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slide(fromBottom)">
                                      <p:cBhvr>
                                        <p:cTn id="22" dur="300"/>
                                        <p:tgtEl>
                                          <p:spTgt spid="17"/>
                                        </p:tgtEl>
                                      </p:cBhvr>
                                    </p:animEffect>
                                  </p:childTnLst>
                                </p:cTn>
                              </p:par>
                              <p:par>
                                <p:cTn id="23" presetID="12" presetClass="entr" presetSubtype="4"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300"/>
                                        <p:tgtEl>
                                          <p:spTgt spid="18"/>
                                        </p:tgtEl>
                                      </p:cBhvr>
                                    </p:animEffect>
                                  </p:childTnLst>
                                </p:cTn>
                              </p:par>
                              <p:par>
                                <p:cTn id="26" presetID="12" presetClass="entr" presetSubtype="4" fill="hold" grpId="0" nodeType="withEffect">
                                  <p:stCondLst>
                                    <p:cond delay="700"/>
                                  </p:stCondLst>
                                  <p:childTnLst>
                                    <p:set>
                                      <p:cBhvr>
                                        <p:cTn id="27" dur="1" fill="hold">
                                          <p:stCondLst>
                                            <p:cond delay="0"/>
                                          </p:stCondLst>
                                        </p:cTn>
                                        <p:tgtEl>
                                          <p:spTgt spid="19"/>
                                        </p:tgtEl>
                                        <p:attrNameLst>
                                          <p:attrName>style.visibility</p:attrName>
                                        </p:attrNameLst>
                                      </p:cBhvr>
                                      <p:to>
                                        <p:strVal val="visible"/>
                                      </p:to>
                                    </p:set>
                                    <p:animEffect transition="in" filter="slide(fromBottom)">
                                      <p:cBhvr>
                                        <p:cTn id="28" dur="300"/>
                                        <p:tgtEl>
                                          <p:spTgt spid="19"/>
                                        </p:tgtEl>
                                      </p:cBhvr>
                                    </p:animEffect>
                                  </p:childTnLst>
                                </p:cTn>
                              </p:par>
                              <p:par>
                                <p:cTn id="29" presetID="12" presetClass="entr" presetSubtype="4" fill="hold" grpId="0" nodeType="withEffect">
                                  <p:stCondLst>
                                    <p:cond delay="800"/>
                                  </p:stCondLst>
                                  <p:childTnLst>
                                    <p:set>
                                      <p:cBhvr>
                                        <p:cTn id="30" dur="1" fill="hold">
                                          <p:stCondLst>
                                            <p:cond delay="0"/>
                                          </p:stCondLst>
                                        </p:cTn>
                                        <p:tgtEl>
                                          <p:spTgt spid="20"/>
                                        </p:tgtEl>
                                        <p:attrNameLst>
                                          <p:attrName>style.visibility</p:attrName>
                                        </p:attrNameLst>
                                      </p:cBhvr>
                                      <p:to>
                                        <p:strVal val="visible"/>
                                      </p:to>
                                    </p:set>
                                    <p:animEffect transition="in" filter="slide(fromBottom)">
                                      <p:cBhvr>
                                        <p:cTn id="31" dur="300"/>
                                        <p:tgtEl>
                                          <p:spTgt spid="20"/>
                                        </p:tgtEl>
                                      </p:cBhvr>
                                    </p:animEffect>
                                  </p:childTnLst>
                                </p:cTn>
                              </p:par>
                              <p:par>
                                <p:cTn id="32" presetID="12" presetClass="entr" presetSubtype="4" fill="hold" grpId="0" nodeType="withEffect">
                                  <p:stCondLst>
                                    <p:cond delay="900"/>
                                  </p:stCondLst>
                                  <p:childTnLst>
                                    <p:set>
                                      <p:cBhvr>
                                        <p:cTn id="33" dur="1" fill="hold">
                                          <p:stCondLst>
                                            <p:cond delay="0"/>
                                          </p:stCondLst>
                                        </p:cTn>
                                        <p:tgtEl>
                                          <p:spTgt spid="21"/>
                                        </p:tgtEl>
                                        <p:attrNameLst>
                                          <p:attrName>style.visibility</p:attrName>
                                        </p:attrNameLst>
                                      </p:cBhvr>
                                      <p:to>
                                        <p:strVal val="visible"/>
                                      </p:to>
                                    </p:set>
                                    <p:animEffect transition="in" filter="slide(fromBottom)">
                                      <p:cBhvr>
                                        <p:cTn id="34" dur="300"/>
                                        <p:tgtEl>
                                          <p:spTgt spid="21"/>
                                        </p:tgtEl>
                                      </p:cBhvr>
                                    </p:animEffect>
                                  </p:childTnLst>
                                </p:cTn>
                              </p:par>
                              <p:par>
                                <p:cTn id="35" presetID="12" presetClass="entr" presetSubtype="4"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slide(fromBottom)">
                                      <p:cBhvr>
                                        <p:cTn id="37" dur="300"/>
                                        <p:tgtEl>
                                          <p:spTgt spid="22"/>
                                        </p:tgtEl>
                                      </p:cBhvr>
                                    </p:animEffect>
                                  </p:childTnLst>
                                </p:cTn>
                              </p:par>
                              <p:par>
                                <p:cTn id="38" presetID="12" presetClass="entr" presetSubtype="4" fill="hold" grpId="0" nodeType="withEffect">
                                  <p:stCondLst>
                                    <p:cond delay="1100"/>
                                  </p:stCondLst>
                                  <p:childTnLst>
                                    <p:set>
                                      <p:cBhvr>
                                        <p:cTn id="39" dur="1" fill="hold">
                                          <p:stCondLst>
                                            <p:cond delay="0"/>
                                          </p:stCondLst>
                                        </p:cTn>
                                        <p:tgtEl>
                                          <p:spTgt spid="23"/>
                                        </p:tgtEl>
                                        <p:attrNameLst>
                                          <p:attrName>style.visibility</p:attrName>
                                        </p:attrNameLst>
                                      </p:cBhvr>
                                      <p:to>
                                        <p:strVal val="visible"/>
                                      </p:to>
                                    </p:set>
                                    <p:animEffect transition="in" filter="slide(fromBottom)">
                                      <p:cBhvr>
                                        <p:cTn id="40" dur="300"/>
                                        <p:tgtEl>
                                          <p:spTgt spid="23"/>
                                        </p:tgtEl>
                                      </p:cBhvr>
                                    </p:animEffect>
                                  </p:childTnLst>
                                </p:cTn>
                              </p:par>
                              <p:par>
                                <p:cTn id="41" presetID="12" presetClass="entr" presetSubtype="4" fill="hold" grpId="0" nodeType="withEffect">
                                  <p:stCondLst>
                                    <p:cond delay="1100"/>
                                  </p:stCondLst>
                                  <p:childTnLst>
                                    <p:set>
                                      <p:cBhvr>
                                        <p:cTn id="42" dur="1" fill="hold">
                                          <p:stCondLst>
                                            <p:cond delay="0"/>
                                          </p:stCondLst>
                                        </p:cTn>
                                        <p:tgtEl>
                                          <p:spTgt spid="24"/>
                                        </p:tgtEl>
                                        <p:attrNameLst>
                                          <p:attrName>style.visibility</p:attrName>
                                        </p:attrNameLst>
                                      </p:cBhvr>
                                      <p:to>
                                        <p:strVal val="visible"/>
                                      </p:to>
                                    </p:set>
                                    <p:animEffect transition="in" filter="slide(fromBottom)">
                                      <p:cBhvr>
                                        <p:cTn id="43" dur="300"/>
                                        <p:tgtEl>
                                          <p:spTgt spid="24"/>
                                        </p:tgtEl>
                                      </p:cBhvr>
                                    </p:animEffect>
                                  </p:childTnLst>
                                </p:cTn>
                              </p:par>
                              <p:par>
                                <p:cTn id="44" presetID="12" presetClass="entr" presetSubtype="4" fill="hold" grpId="0" nodeType="withEffect">
                                  <p:stCondLst>
                                    <p:cond delay="1000"/>
                                  </p:stCondLst>
                                  <p:childTnLst>
                                    <p:set>
                                      <p:cBhvr>
                                        <p:cTn id="45" dur="1" fill="hold">
                                          <p:stCondLst>
                                            <p:cond delay="0"/>
                                          </p:stCondLst>
                                        </p:cTn>
                                        <p:tgtEl>
                                          <p:spTgt spid="25"/>
                                        </p:tgtEl>
                                        <p:attrNameLst>
                                          <p:attrName>style.visibility</p:attrName>
                                        </p:attrNameLst>
                                      </p:cBhvr>
                                      <p:to>
                                        <p:strVal val="visible"/>
                                      </p:to>
                                    </p:set>
                                    <p:animEffect transition="in" filter="slide(fromBottom)">
                                      <p:cBhvr>
                                        <p:cTn id="46" dur="300"/>
                                        <p:tgtEl>
                                          <p:spTgt spid="25"/>
                                        </p:tgtEl>
                                      </p:cBhvr>
                                    </p:animEffect>
                                  </p:childTnLst>
                                </p:cTn>
                              </p:par>
                              <p:par>
                                <p:cTn id="47" presetID="12" presetClass="entr" presetSubtype="4" fill="hold" grpId="0" nodeType="withEffect">
                                  <p:stCondLst>
                                    <p:cond delay="900"/>
                                  </p:stCondLst>
                                  <p:childTnLst>
                                    <p:set>
                                      <p:cBhvr>
                                        <p:cTn id="48" dur="1" fill="hold">
                                          <p:stCondLst>
                                            <p:cond delay="0"/>
                                          </p:stCondLst>
                                        </p:cTn>
                                        <p:tgtEl>
                                          <p:spTgt spid="26"/>
                                        </p:tgtEl>
                                        <p:attrNameLst>
                                          <p:attrName>style.visibility</p:attrName>
                                        </p:attrNameLst>
                                      </p:cBhvr>
                                      <p:to>
                                        <p:strVal val="visible"/>
                                      </p:to>
                                    </p:set>
                                    <p:animEffect transition="in" filter="slide(fromBottom)">
                                      <p:cBhvr>
                                        <p:cTn id="49" dur="300"/>
                                        <p:tgtEl>
                                          <p:spTgt spid="26"/>
                                        </p:tgtEl>
                                      </p:cBhvr>
                                    </p:animEffect>
                                  </p:childTnLst>
                                </p:cTn>
                              </p:par>
                              <p:par>
                                <p:cTn id="50" presetID="12" presetClass="entr" presetSubtype="4" fill="hold" grpId="0" nodeType="withEffect">
                                  <p:stCondLst>
                                    <p:cond delay="800"/>
                                  </p:stCondLst>
                                  <p:childTnLst>
                                    <p:set>
                                      <p:cBhvr>
                                        <p:cTn id="51" dur="1" fill="hold">
                                          <p:stCondLst>
                                            <p:cond delay="0"/>
                                          </p:stCondLst>
                                        </p:cTn>
                                        <p:tgtEl>
                                          <p:spTgt spid="27"/>
                                        </p:tgtEl>
                                        <p:attrNameLst>
                                          <p:attrName>style.visibility</p:attrName>
                                        </p:attrNameLst>
                                      </p:cBhvr>
                                      <p:to>
                                        <p:strVal val="visible"/>
                                      </p:to>
                                    </p:set>
                                    <p:animEffect transition="in" filter="slide(fromBottom)">
                                      <p:cBhvr>
                                        <p:cTn id="52" dur="300"/>
                                        <p:tgtEl>
                                          <p:spTgt spid="27"/>
                                        </p:tgtEl>
                                      </p:cBhvr>
                                    </p:animEffect>
                                  </p:childTnLst>
                                </p:cTn>
                              </p:par>
                              <p:par>
                                <p:cTn id="53" presetID="12" presetClass="entr" presetSubtype="4" fill="hold" grpId="0" nodeType="withEffect">
                                  <p:stCondLst>
                                    <p:cond delay="700"/>
                                  </p:stCondLst>
                                  <p:childTnLst>
                                    <p:set>
                                      <p:cBhvr>
                                        <p:cTn id="54" dur="1" fill="hold">
                                          <p:stCondLst>
                                            <p:cond delay="0"/>
                                          </p:stCondLst>
                                        </p:cTn>
                                        <p:tgtEl>
                                          <p:spTgt spid="28"/>
                                        </p:tgtEl>
                                        <p:attrNameLst>
                                          <p:attrName>style.visibility</p:attrName>
                                        </p:attrNameLst>
                                      </p:cBhvr>
                                      <p:to>
                                        <p:strVal val="visible"/>
                                      </p:to>
                                    </p:set>
                                    <p:animEffect transition="in" filter="slide(fromBottom)">
                                      <p:cBhvr>
                                        <p:cTn id="55" dur="300"/>
                                        <p:tgtEl>
                                          <p:spTgt spid="28"/>
                                        </p:tgtEl>
                                      </p:cBhvr>
                                    </p:animEffect>
                                  </p:childTnLst>
                                </p:cTn>
                              </p:par>
                              <p:par>
                                <p:cTn id="56" presetID="12" presetClass="entr" presetSubtype="4" fill="hold" grpId="0" nodeType="withEffect">
                                  <p:stCondLst>
                                    <p:cond delay="600"/>
                                  </p:stCondLst>
                                  <p:childTnLst>
                                    <p:set>
                                      <p:cBhvr>
                                        <p:cTn id="57" dur="1" fill="hold">
                                          <p:stCondLst>
                                            <p:cond delay="0"/>
                                          </p:stCondLst>
                                        </p:cTn>
                                        <p:tgtEl>
                                          <p:spTgt spid="29"/>
                                        </p:tgtEl>
                                        <p:attrNameLst>
                                          <p:attrName>style.visibility</p:attrName>
                                        </p:attrNameLst>
                                      </p:cBhvr>
                                      <p:to>
                                        <p:strVal val="visible"/>
                                      </p:to>
                                    </p:set>
                                    <p:animEffect transition="in" filter="slide(fromBottom)">
                                      <p:cBhvr>
                                        <p:cTn id="58" dur="300"/>
                                        <p:tgtEl>
                                          <p:spTgt spid="29"/>
                                        </p:tgtEl>
                                      </p:cBhvr>
                                    </p:animEffect>
                                  </p:childTnLst>
                                </p:cTn>
                              </p:par>
                              <p:par>
                                <p:cTn id="59" presetID="12" presetClass="entr" presetSubtype="4" fill="hold" grpId="0" nodeType="withEffect">
                                  <p:stCondLst>
                                    <p:cond delay="500"/>
                                  </p:stCondLst>
                                  <p:childTnLst>
                                    <p:set>
                                      <p:cBhvr>
                                        <p:cTn id="60" dur="1" fill="hold">
                                          <p:stCondLst>
                                            <p:cond delay="0"/>
                                          </p:stCondLst>
                                        </p:cTn>
                                        <p:tgtEl>
                                          <p:spTgt spid="30"/>
                                        </p:tgtEl>
                                        <p:attrNameLst>
                                          <p:attrName>style.visibility</p:attrName>
                                        </p:attrNameLst>
                                      </p:cBhvr>
                                      <p:to>
                                        <p:strVal val="visible"/>
                                      </p:to>
                                    </p:set>
                                    <p:animEffect transition="in" filter="slide(fromBottom)">
                                      <p:cBhvr>
                                        <p:cTn id="61" dur="300"/>
                                        <p:tgtEl>
                                          <p:spTgt spid="30"/>
                                        </p:tgtEl>
                                      </p:cBhvr>
                                    </p:animEffect>
                                  </p:childTnLst>
                                </p:cTn>
                              </p:par>
                              <p:par>
                                <p:cTn id="62" presetID="12" presetClass="entr" presetSubtype="4" fill="hold" grpId="0" nodeType="withEffect">
                                  <p:stCondLst>
                                    <p:cond delay="400"/>
                                  </p:stCondLst>
                                  <p:childTnLst>
                                    <p:set>
                                      <p:cBhvr>
                                        <p:cTn id="63" dur="1" fill="hold">
                                          <p:stCondLst>
                                            <p:cond delay="0"/>
                                          </p:stCondLst>
                                        </p:cTn>
                                        <p:tgtEl>
                                          <p:spTgt spid="31"/>
                                        </p:tgtEl>
                                        <p:attrNameLst>
                                          <p:attrName>style.visibility</p:attrName>
                                        </p:attrNameLst>
                                      </p:cBhvr>
                                      <p:to>
                                        <p:strVal val="visible"/>
                                      </p:to>
                                    </p:set>
                                    <p:animEffect transition="in" filter="slide(fromBottom)">
                                      <p:cBhvr>
                                        <p:cTn id="64" dur="300"/>
                                        <p:tgtEl>
                                          <p:spTgt spid="31"/>
                                        </p:tgtEl>
                                      </p:cBhvr>
                                    </p:animEffect>
                                  </p:childTnLst>
                                </p:cTn>
                              </p:par>
                              <p:par>
                                <p:cTn id="65" presetID="12" presetClass="entr" presetSubtype="4" fill="hold" grpId="0" nodeType="withEffect">
                                  <p:stCondLst>
                                    <p:cond delay="300"/>
                                  </p:stCondLst>
                                  <p:childTnLst>
                                    <p:set>
                                      <p:cBhvr>
                                        <p:cTn id="66" dur="1" fill="hold">
                                          <p:stCondLst>
                                            <p:cond delay="0"/>
                                          </p:stCondLst>
                                        </p:cTn>
                                        <p:tgtEl>
                                          <p:spTgt spid="32"/>
                                        </p:tgtEl>
                                        <p:attrNameLst>
                                          <p:attrName>style.visibility</p:attrName>
                                        </p:attrNameLst>
                                      </p:cBhvr>
                                      <p:to>
                                        <p:strVal val="visible"/>
                                      </p:to>
                                    </p:set>
                                    <p:animEffect transition="in" filter="slide(fromBottom)">
                                      <p:cBhvr>
                                        <p:cTn id="67" dur="300"/>
                                        <p:tgtEl>
                                          <p:spTgt spid="32"/>
                                        </p:tgtEl>
                                      </p:cBhvr>
                                    </p:animEffect>
                                  </p:childTnLst>
                                </p:cTn>
                              </p:par>
                              <p:par>
                                <p:cTn id="68" presetID="12" presetClass="entr" presetSubtype="4" fill="hold" grpId="0" nodeType="withEffect">
                                  <p:stCondLst>
                                    <p:cond delay="200"/>
                                  </p:stCondLst>
                                  <p:childTnLst>
                                    <p:set>
                                      <p:cBhvr>
                                        <p:cTn id="69" dur="1" fill="hold">
                                          <p:stCondLst>
                                            <p:cond delay="0"/>
                                          </p:stCondLst>
                                        </p:cTn>
                                        <p:tgtEl>
                                          <p:spTgt spid="33"/>
                                        </p:tgtEl>
                                        <p:attrNameLst>
                                          <p:attrName>style.visibility</p:attrName>
                                        </p:attrNameLst>
                                      </p:cBhvr>
                                      <p:to>
                                        <p:strVal val="visible"/>
                                      </p:to>
                                    </p:set>
                                    <p:animEffect transition="in" filter="slide(fromBottom)">
                                      <p:cBhvr>
                                        <p:cTn id="70" dur="300"/>
                                        <p:tgtEl>
                                          <p:spTgt spid="33"/>
                                        </p:tgtEl>
                                      </p:cBhvr>
                                    </p:animEffect>
                                  </p:childTnLst>
                                </p:cTn>
                              </p:par>
                              <p:par>
                                <p:cTn id="71" presetID="12" presetClass="entr" presetSubtype="4" fill="hold" grpId="0" nodeType="withEffect">
                                  <p:stCondLst>
                                    <p:cond delay="100"/>
                                  </p:stCondLst>
                                  <p:childTnLst>
                                    <p:set>
                                      <p:cBhvr>
                                        <p:cTn id="72" dur="1" fill="hold">
                                          <p:stCondLst>
                                            <p:cond delay="0"/>
                                          </p:stCondLst>
                                        </p:cTn>
                                        <p:tgtEl>
                                          <p:spTgt spid="34"/>
                                        </p:tgtEl>
                                        <p:attrNameLst>
                                          <p:attrName>style.visibility</p:attrName>
                                        </p:attrNameLst>
                                      </p:cBhvr>
                                      <p:to>
                                        <p:strVal val="visible"/>
                                      </p:to>
                                    </p:set>
                                    <p:animEffect transition="in" filter="slide(fromBottom)">
                                      <p:cBhvr>
                                        <p:cTn id="73" dur="300"/>
                                        <p:tgtEl>
                                          <p:spTgt spid="34"/>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slide(fromBottom)">
                                      <p:cBhvr>
                                        <p:cTn id="76" dur="300"/>
                                        <p:tgtEl>
                                          <p:spTgt spid="35"/>
                                        </p:tgtEl>
                                      </p:cBhvr>
                                    </p:animEffect>
                                  </p:childTnLst>
                                </p:cTn>
                              </p:par>
                              <p:par>
                                <p:cTn id="77" presetID="23" presetClass="entr" presetSubtype="32"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1000" fill="hold"/>
                                        <p:tgtEl>
                                          <p:spTgt spid="6"/>
                                        </p:tgtEl>
                                        <p:attrNameLst>
                                          <p:attrName>ppt_w</p:attrName>
                                        </p:attrNameLst>
                                      </p:cBhvr>
                                      <p:tavLst>
                                        <p:tav tm="0">
                                          <p:val>
                                            <p:strVal val="4*#ppt_w"/>
                                          </p:val>
                                        </p:tav>
                                        <p:tav tm="100000">
                                          <p:val>
                                            <p:strVal val="#ppt_w"/>
                                          </p:val>
                                        </p:tav>
                                      </p:tavLst>
                                    </p:anim>
                                    <p:anim calcmode="lin" valueType="num">
                                      <p:cBhvr>
                                        <p:cTn id="80" dur="1000" fill="hold"/>
                                        <p:tgtEl>
                                          <p:spTgt spid="6"/>
                                        </p:tgtEl>
                                        <p:attrNameLst>
                                          <p:attrName>ppt_h</p:attrName>
                                        </p:attrNameLst>
                                      </p:cBhvr>
                                      <p:tavLst>
                                        <p:tav tm="0">
                                          <p:val>
                                            <p:strVal val="4*#ppt_h"/>
                                          </p:val>
                                        </p:tav>
                                        <p:tav tm="100000">
                                          <p:val>
                                            <p:strVal val="#ppt_h"/>
                                          </p:val>
                                        </p:tav>
                                      </p:tavLst>
                                    </p:anim>
                                  </p:childTnLst>
                                </p:cTn>
                              </p:par>
                              <p:par>
                                <p:cTn id="81" presetID="12" presetClass="entr" presetSubtype="8" fill="hold" grpId="0" nodeType="withEffect">
                                  <p:stCondLst>
                                    <p:cond delay="1100"/>
                                  </p:stCondLst>
                                  <p:childTnLst>
                                    <p:set>
                                      <p:cBhvr>
                                        <p:cTn id="82" dur="1" fill="hold">
                                          <p:stCondLst>
                                            <p:cond delay="0"/>
                                          </p:stCondLst>
                                        </p:cTn>
                                        <p:tgtEl>
                                          <p:spTgt spid="7"/>
                                        </p:tgtEl>
                                        <p:attrNameLst>
                                          <p:attrName>style.visibility</p:attrName>
                                        </p:attrNameLst>
                                      </p:cBhvr>
                                      <p:to>
                                        <p:strVal val="visible"/>
                                      </p:to>
                                    </p:set>
                                    <p:animEffect transition="in" filter="slide(fromLeft)">
                                      <p:cBhvr>
                                        <p:cTn id="83" dur="500"/>
                                        <p:tgtEl>
                                          <p:spTgt spid="7"/>
                                        </p:tgtEl>
                                      </p:cBhvr>
                                    </p:animEffect>
                                  </p:childTnLst>
                                </p:cTn>
                              </p:par>
                              <p:par>
                                <p:cTn id="84" presetID="64" presetClass="path" presetSubtype="0" fill="hold" grpId="1" nodeType="withEffect">
                                  <p:stCondLst>
                                    <p:cond delay="1900"/>
                                  </p:stCondLst>
                                  <p:childTnLst>
                                    <p:animMotion origin="layout" path="M 4.16667E-6 3.20988E-6 L 4.16667E-6 -0.32593 " pathEditMode="relative" rAng="0" ptsTypes="AA">
                                      <p:cBhvr>
                                        <p:cTn id="85" dur="500" fill="hold"/>
                                        <p:tgtEl>
                                          <p:spTgt spid="32"/>
                                        </p:tgtEl>
                                        <p:attrNameLst>
                                          <p:attrName>ppt_x</p:attrName>
                                          <p:attrName>ppt_y</p:attrName>
                                        </p:attrNameLst>
                                      </p:cBhvr>
                                      <p:rCtr x="0" y="-163"/>
                                    </p:animMotion>
                                  </p:childTnLst>
                                </p:cTn>
                              </p:par>
                              <p:par>
                                <p:cTn id="86" presetID="1" presetClass="emph" presetSubtype="2" fill="hold" nodeType="withEffect">
                                  <p:stCondLst>
                                    <p:cond delay="1900"/>
                                  </p:stCondLst>
                                  <p:childTnLst>
                                    <p:animClr clrSpc="rgb" dir="cw">
                                      <p:cBhvr>
                                        <p:cTn id="87" dur="1000" fill="hold"/>
                                        <p:tgtEl>
                                          <p:spTgt spid="32"/>
                                        </p:tgtEl>
                                        <p:attrNameLst>
                                          <p:attrName>fillcolor</p:attrName>
                                        </p:attrNameLst>
                                      </p:cBhvr>
                                      <p:to>
                                        <a:srgbClr val="FFFF00"/>
                                      </p:to>
                                    </p:animClr>
                                    <p:set>
                                      <p:cBhvr>
                                        <p:cTn id="88" dur="1000" fill="hold"/>
                                        <p:tgtEl>
                                          <p:spTgt spid="32"/>
                                        </p:tgtEl>
                                        <p:attrNameLst>
                                          <p:attrName>fill.type</p:attrName>
                                        </p:attrNameLst>
                                      </p:cBhvr>
                                      <p:to>
                                        <p:strVal val="solid"/>
                                      </p:to>
                                    </p:set>
                                    <p:set>
                                      <p:cBhvr>
                                        <p:cTn id="89" dur="1000" fill="hold"/>
                                        <p:tgtEl>
                                          <p:spTgt spid="32"/>
                                        </p:tgtEl>
                                        <p:attrNameLst>
                                          <p:attrName>fill.on</p:attrName>
                                        </p:attrNameLst>
                                      </p:cBhvr>
                                      <p:to>
                                        <p:strVal val="true"/>
                                      </p:to>
                                    </p:set>
                                  </p:childTnLst>
                                </p:cTn>
                              </p:par>
                              <p:par>
                                <p:cTn id="90" presetID="26" presetClass="emph" presetSubtype="0" fill="hold" grpId="1" nodeType="withEffect">
                                  <p:stCondLst>
                                    <p:cond delay="2400"/>
                                  </p:stCondLst>
                                  <p:childTnLst>
                                    <p:animEffect transition="out" filter="fade">
                                      <p:cBhvr>
                                        <p:cTn id="91" dur="500" tmFilter="0, 0; .2, .5; .8, .5; 1, 0"/>
                                        <p:tgtEl>
                                          <p:spTgt spid="7"/>
                                        </p:tgtEl>
                                      </p:cBhvr>
                                    </p:animEffect>
                                    <p:animScale>
                                      <p:cBhvr>
                                        <p:cTn id="9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2" grpId="0" animBg="1"/>
      <p:bldP spid="3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143500"/>
          </a:xfrm>
          <a:prstGeom prst="rect">
            <a:avLst/>
          </a:prstGeom>
          <a:gradFill flip="none" rotWithShape="1">
            <a:gsLst>
              <a:gs pos="0">
                <a:srgbClr val="00FF00">
                  <a:alpha val="20000"/>
                </a:srgbClr>
              </a:gs>
              <a:gs pos="100000">
                <a:srgbClr val="067C22">
                  <a:alpha val="19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p:nvSpPr>
        <p:spPr>
          <a:xfrm>
            <a:off x="0" y="0"/>
            <a:ext cx="9144000" cy="5143500"/>
          </a:xfrm>
          <a:prstGeom prst="rect">
            <a:avLst/>
          </a:prstGeom>
          <a:gradFill flip="none" rotWithShape="1">
            <a:gsLst>
              <a:gs pos="0">
                <a:srgbClr val="00FF00">
                  <a:alpha val="40000"/>
                </a:srgbClr>
              </a:gs>
              <a:gs pos="100000">
                <a:srgbClr val="067C22">
                  <a:alpha val="4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矩形 6"/>
          <p:cNvSpPr/>
          <p:nvPr/>
        </p:nvSpPr>
        <p:spPr>
          <a:xfrm>
            <a:off x="0" y="0"/>
            <a:ext cx="9144000" cy="5143500"/>
          </a:xfrm>
          <a:prstGeom prst="rect">
            <a:avLst/>
          </a:prstGeom>
          <a:gradFill flip="none" rotWithShape="1">
            <a:gsLst>
              <a:gs pos="0">
                <a:srgbClr val="00FF00">
                  <a:alpha val="60000"/>
                </a:srgbClr>
              </a:gs>
              <a:gs pos="100000">
                <a:srgbClr val="067C22">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a:xfrm>
            <a:off x="0" y="0"/>
            <a:ext cx="9144000" cy="5143500"/>
          </a:xfrm>
          <a:prstGeom prst="rect">
            <a:avLst/>
          </a:prstGeom>
          <a:gradFill flip="none" rotWithShape="1">
            <a:gsLst>
              <a:gs pos="0">
                <a:srgbClr val="00FF00">
                  <a:alpha val="79000"/>
                </a:srgbClr>
              </a:gs>
              <a:gs pos="100000">
                <a:srgbClr val="067C22">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0" y="0"/>
            <a:ext cx="9144000" cy="5143500"/>
          </a:xfrm>
          <a:prstGeom prst="rect">
            <a:avLst/>
          </a:prstGeom>
          <a:gradFill flip="none" rotWithShape="1">
            <a:gsLst>
              <a:gs pos="0">
                <a:srgbClr val="00FF00"/>
              </a:gs>
              <a:gs pos="100000">
                <a:srgbClr val="067C2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a:spLocks noChangeArrowheads="1"/>
          </p:cNvSpPr>
          <p:nvPr/>
        </p:nvSpPr>
        <p:spPr bwMode="auto">
          <a:xfrm>
            <a:off x="5349875" y="2443163"/>
            <a:ext cx="2492375" cy="646112"/>
          </a:xfrm>
          <a:prstGeom prst="rect">
            <a:avLst/>
          </a:prstGeom>
          <a:noFill/>
          <a:ln w="9525">
            <a:noFill/>
            <a:miter lim="800000"/>
            <a:headEnd/>
            <a:tailEnd/>
          </a:ln>
        </p:spPr>
        <p:txBody>
          <a:bodyPr wrap="none">
            <a:spAutoFit/>
          </a:bodyPr>
          <a:lstStyle/>
          <a:p>
            <a:r>
              <a:rPr lang="zh-CN" altLang="en-US" sz="3600">
                <a:solidFill>
                  <a:schemeClr val="bg1"/>
                </a:solidFill>
                <a:latin typeface="微软雅黑" pitchFamily="34" charset="-122"/>
                <a:ea typeface="微软雅黑" pitchFamily="34" charset="-122"/>
              </a:rPr>
              <a:t>和我们一起</a:t>
            </a:r>
          </a:p>
        </p:txBody>
      </p:sp>
      <p:sp>
        <p:nvSpPr>
          <p:cNvPr id="14" name="矩形 13"/>
          <p:cNvSpPr>
            <a:spLocks noChangeArrowheads="1"/>
          </p:cNvSpPr>
          <p:nvPr/>
        </p:nvSpPr>
        <p:spPr bwMode="auto">
          <a:xfrm>
            <a:off x="4676775" y="2351088"/>
            <a:ext cx="3878263" cy="647700"/>
          </a:xfrm>
          <a:prstGeom prst="rect">
            <a:avLst/>
          </a:prstGeom>
          <a:noFill/>
          <a:ln w="9525">
            <a:noFill/>
            <a:miter lim="800000"/>
            <a:headEnd/>
            <a:tailEnd/>
          </a:ln>
        </p:spPr>
        <p:txBody>
          <a:bodyPr wrap="none">
            <a:spAutoFit/>
          </a:bodyPr>
          <a:lstStyle/>
          <a:p>
            <a:r>
              <a:rPr lang="zh-CN" altLang="en-US" sz="3600">
                <a:solidFill>
                  <a:schemeClr val="bg1"/>
                </a:solidFill>
                <a:latin typeface="微软雅黑" pitchFamily="34" charset="-122"/>
                <a:ea typeface="微软雅黑" pitchFamily="34" charset="-122"/>
              </a:rPr>
              <a:t>创造网络奇迹吧！</a:t>
            </a:r>
          </a:p>
        </p:txBody>
      </p:sp>
      <p:pic>
        <p:nvPicPr>
          <p:cNvPr id="18442" name="Picture 10"/>
          <p:cNvPicPr>
            <a:picLocks noChangeAspect="1" noChangeArrowheads="1"/>
          </p:cNvPicPr>
          <p:nvPr/>
        </p:nvPicPr>
        <p:blipFill>
          <a:blip r:embed="rId2"/>
          <a:srcRect/>
          <a:stretch>
            <a:fillRect/>
          </a:stretch>
        </p:blipFill>
        <p:spPr bwMode="auto">
          <a:xfrm>
            <a:off x="981075" y="457200"/>
            <a:ext cx="2806700" cy="49212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advClick="0" advTm="2000">
        <p:wheel spokes="1"/>
      </p:transition>
    </mc:Choice>
    <mc:Fallback xmlns="">
      <p:transition spd="slow" advClick="0" advTm="200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Right)">
                                      <p:cBhvr>
                                        <p:cTn id="7" dur="300"/>
                                        <p:tgtEl>
                                          <p:spTgt spid="4"/>
                                        </p:tgtEl>
                                      </p:cBhvr>
                                    </p:animEffect>
                                  </p:childTnLst>
                                </p:cTn>
                              </p:par>
                              <p:par>
                                <p:cTn id="8" presetID="12" presetClass="entr" presetSubtype="2"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slide(fromRight)">
                                      <p:cBhvr>
                                        <p:cTn id="10" dur="300"/>
                                        <p:tgtEl>
                                          <p:spTgt spid="6"/>
                                        </p:tgtEl>
                                      </p:cBhvr>
                                    </p:animEffect>
                                  </p:childTnLst>
                                </p:cTn>
                              </p:par>
                              <p:par>
                                <p:cTn id="11" presetID="12" presetClass="entr" presetSubtype="2" fill="hold" grpId="0"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slide(fromRight)">
                                      <p:cBhvr>
                                        <p:cTn id="13" dur="300"/>
                                        <p:tgtEl>
                                          <p:spTgt spid="7"/>
                                        </p:tgtEl>
                                      </p:cBhvr>
                                    </p:animEffect>
                                  </p:childTnLst>
                                </p:cTn>
                              </p:par>
                              <p:par>
                                <p:cTn id="14" presetID="1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slide(fromRight)">
                                      <p:cBhvr>
                                        <p:cTn id="16" dur="300"/>
                                        <p:tgtEl>
                                          <p:spTgt spid="8"/>
                                        </p:tgtEl>
                                      </p:cBhvr>
                                    </p:animEffect>
                                  </p:childTnLst>
                                </p:cTn>
                              </p:par>
                              <p:par>
                                <p:cTn id="17" presetID="12" presetClass="entr" presetSubtype="2"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slide(fromRight)">
                                      <p:cBhvr>
                                        <p:cTn id="19" dur="300"/>
                                        <p:tgtEl>
                                          <p:spTgt spid="9"/>
                                        </p:tgtEl>
                                      </p:cBhvr>
                                    </p:animEffect>
                                  </p:childTnLst>
                                </p:cTn>
                              </p:par>
                              <p:par>
                                <p:cTn id="20" presetID="53" presetClass="entr" presetSubtype="0" fill="hold" nodeType="withEffect">
                                  <p:stCondLst>
                                    <p:cond delay="400"/>
                                  </p:stCondLst>
                                  <p:childTnLst>
                                    <p:set>
                                      <p:cBhvr>
                                        <p:cTn id="21" dur="1" fill="hold">
                                          <p:stCondLst>
                                            <p:cond delay="0"/>
                                          </p:stCondLst>
                                        </p:cTn>
                                        <p:tgtEl>
                                          <p:spTgt spid="18442"/>
                                        </p:tgtEl>
                                        <p:attrNameLst>
                                          <p:attrName>style.visibility</p:attrName>
                                        </p:attrNameLst>
                                      </p:cBhvr>
                                      <p:to>
                                        <p:strVal val="visible"/>
                                      </p:to>
                                    </p:set>
                                    <p:anim calcmode="lin" valueType="num">
                                      <p:cBhvr>
                                        <p:cTn id="22" dur="500" fill="hold"/>
                                        <p:tgtEl>
                                          <p:spTgt spid="18442"/>
                                        </p:tgtEl>
                                        <p:attrNameLst>
                                          <p:attrName>ppt_w</p:attrName>
                                        </p:attrNameLst>
                                      </p:cBhvr>
                                      <p:tavLst>
                                        <p:tav tm="0">
                                          <p:val>
                                            <p:fltVal val="0"/>
                                          </p:val>
                                        </p:tav>
                                        <p:tav tm="100000">
                                          <p:val>
                                            <p:strVal val="#ppt_w"/>
                                          </p:val>
                                        </p:tav>
                                      </p:tavLst>
                                    </p:anim>
                                    <p:anim calcmode="lin" valueType="num">
                                      <p:cBhvr>
                                        <p:cTn id="23" dur="500" fill="hold"/>
                                        <p:tgtEl>
                                          <p:spTgt spid="18442"/>
                                        </p:tgtEl>
                                        <p:attrNameLst>
                                          <p:attrName>ppt_h</p:attrName>
                                        </p:attrNameLst>
                                      </p:cBhvr>
                                      <p:tavLst>
                                        <p:tav tm="0">
                                          <p:val>
                                            <p:fltVal val="0"/>
                                          </p:val>
                                        </p:tav>
                                        <p:tav tm="100000">
                                          <p:val>
                                            <p:strVal val="#ppt_h"/>
                                          </p:val>
                                        </p:tav>
                                      </p:tavLst>
                                    </p:anim>
                                    <p:animEffect transition="in" filter="fade">
                                      <p:cBhvr>
                                        <p:cTn id="24" dur="500"/>
                                        <p:tgtEl>
                                          <p:spTgt spid="18442"/>
                                        </p:tgtEl>
                                      </p:cBhvr>
                                    </p:animEffect>
                                  </p:childTnLst>
                                </p:cTn>
                              </p:par>
                            </p:childTnLst>
                          </p:cTn>
                        </p:par>
                        <p:par>
                          <p:cTn id="25" fill="hold">
                            <p:stCondLst>
                              <p:cond delay="900"/>
                            </p:stCondLst>
                            <p:childTnLst>
                              <p:par>
                                <p:cTn id="26" presetID="22" presetClass="entr" presetSubtype="2" fill="hold" grpId="0" nodeType="after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300"/>
                                        <p:tgtEl>
                                          <p:spTgt spid="13"/>
                                        </p:tgtEl>
                                      </p:cBhvr>
                                    </p:animEffect>
                                  </p:childTnLst>
                                </p:cTn>
                              </p:par>
                            </p:childTnLst>
                          </p:cTn>
                        </p:par>
                        <p:par>
                          <p:cTn id="29" fill="hold">
                            <p:stCondLst>
                              <p:cond delay="1500"/>
                            </p:stCondLst>
                            <p:childTnLst>
                              <p:par>
                                <p:cTn id="30" presetID="17" presetClass="exit" presetSubtype="10" fill="hold" grpId="1" nodeType="afterEffect">
                                  <p:stCondLst>
                                    <p:cond delay="400"/>
                                  </p:stCondLst>
                                  <p:childTnLst>
                                    <p:anim calcmode="lin" valueType="num">
                                      <p:cBhvr>
                                        <p:cTn id="31" dur="200"/>
                                        <p:tgtEl>
                                          <p:spTgt spid="13"/>
                                        </p:tgtEl>
                                        <p:attrNameLst>
                                          <p:attrName>ppt_w</p:attrName>
                                        </p:attrNameLst>
                                      </p:cBhvr>
                                      <p:tavLst>
                                        <p:tav tm="0">
                                          <p:val>
                                            <p:strVal val="ppt_w"/>
                                          </p:val>
                                        </p:tav>
                                        <p:tav tm="100000">
                                          <p:val>
                                            <p:fltVal val="0"/>
                                          </p:val>
                                        </p:tav>
                                      </p:tavLst>
                                    </p:anim>
                                    <p:anim calcmode="lin" valueType="num">
                                      <p:cBhvr>
                                        <p:cTn id="32" dur="200"/>
                                        <p:tgtEl>
                                          <p:spTgt spid="13"/>
                                        </p:tgtEl>
                                        <p:attrNameLst>
                                          <p:attrName>ppt_h</p:attrName>
                                        </p:attrNameLst>
                                      </p:cBhvr>
                                      <p:tavLst>
                                        <p:tav tm="0">
                                          <p:val>
                                            <p:strVal val="ppt_h"/>
                                          </p:val>
                                        </p:tav>
                                        <p:tav tm="100000">
                                          <p:val>
                                            <p:strVal val="ppt_h"/>
                                          </p:val>
                                        </p:tav>
                                      </p:tavLst>
                                    </p:anim>
                                    <p:set>
                                      <p:cBhvr>
                                        <p:cTn id="33" dur="1" fill="hold">
                                          <p:stCondLst>
                                            <p:cond delay="199"/>
                                          </p:stCondLst>
                                        </p:cTn>
                                        <p:tgtEl>
                                          <p:spTgt spid="13"/>
                                        </p:tgtEl>
                                        <p:attrNameLst>
                                          <p:attrName>style.visibility</p:attrName>
                                        </p:attrNameLst>
                                      </p:cBhvr>
                                      <p:to>
                                        <p:strVal val="hidden"/>
                                      </p:to>
                                    </p:set>
                                  </p:childTnLst>
                                </p:cTn>
                              </p:par>
                            </p:childTnLst>
                          </p:cTn>
                        </p:par>
                        <p:par>
                          <p:cTn id="34" fill="hold">
                            <p:stCondLst>
                              <p:cond delay="2100"/>
                            </p:stCondLst>
                            <p:childTnLst>
                              <p:par>
                                <p:cTn id="35" presetID="17" presetClass="entr" presetSubtype="1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 fill="hold"/>
                                        <p:tgtEl>
                                          <p:spTgt spid="14"/>
                                        </p:tgtEl>
                                        <p:attrNameLst>
                                          <p:attrName>ppt_w</p:attrName>
                                        </p:attrNameLst>
                                      </p:cBhvr>
                                      <p:tavLst>
                                        <p:tav tm="0">
                                          <p:val>
                                            <p:fltVal val="0"/>
                                          </p:val>
                                        </p:tav>
                                        <p:tav tm="100000">
                                          <p:val>
                                            <p:strVal val="#ppt_w"/>
                                          </p:val>
                                        </p:tav>
                                      </p:tavLst>
                                    </p:anim>
                                    <p:anim calcmode="lin" valueType="num">
                                      <p:cBhvr>
                                        <p:cTn id="38" dur="200" fill="hold"/>
                                        <p:tgtEl>
                                          <p:spTgt spid="14"/>
                                        </p:tgtEl>
                                        <p:attrNameLst>
                                          <p:attrName>ppt_h</p:attrName>
                                        </p:attrNameLst>
                                      </p:cBhvr>
                                      <p:tavLst>
                                        <p:tav tm="0">
                                          <p:val>
                                            <p:strVal val="#ppt_h"/>
                                          </p:val>
                                        </p:tav>
                                        <p:tav tm="100000">
                                          <p:val>
                                            <p:strVal val="#ppt_h"/>
                                          </p:val>
                                        </p:tav>
                                      </p:tavLst>
                                    </p:anim>
                                  </p:childTnLst>
                                </p:cTn>
                              </p:par>
                              <p:par>
                                <p:cTn id="39" presetID="8" presetClass="emph" presetSubtype="0" autoRev="1" fill="hold" grpId="1" nodeType="withEffect">
                                  <p:stCondLst>
                                    <p:cond delay="0"/>
                                  </p:stCondLst>
                                  <p:childTnLst>
                                    <p:animRot by="120000">
                                      <p:cBhvr>
                                        <p:cTn id="40" dur="50" fill="hold"/>
                                        <p:tgtEl>
                                          <p:spTgt spid="14"/>
                                        </p:tgtEl>
                                        <p:attrNameLst>
                                          <p:attrName>r</p:attrName>
                                        </p:attrNameLst>
                                      </p:cBhvr>
                                    </p:animRot>
                                  </p:childTnLst>
                                </p:cTn>
                              </p:par>
                            </p:childTnLst>
                          </p:cTn>
                        </p:par>
                        <p:par>
                          <p:cTn id="41" fill="hold">
                            <p:stCondLst>
                              <p:cond delay="2300"/>
                            </p:stCondLst>
                            <p:childTnLst>
                              <p:par>
                                <p:cTn id="42" presetID="8" presetClass="emph" presetSubtype="0" autoRev="1" fill="hold" grpId="2" nodeType="afterEffect">
                                  <p:stCondLst>
                                    <p:cond delay="0"/>
                                  </p:stCondLst>
                                  <p:childTnLst>
                                    <p:animRot by="-120000">
                                      <p:cBhvr>
                                        <p:cTn id="43" dur="5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3" grpId="0"/>
      <p:bldP spid="13" grpId="1"/>
      <p:bldP spid="14" grpId="0"/>
      <p:bldP spid="14" grpId="1"/>
      <p:bldP spid="1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2"/>
          <p:cNvSpPr>
            <a:spLocks noGrp="1"/>
          </p:cNvSpPr>
          <p:nvPr>
            <p:ph type="ftr" sz="quarter" idx="10"/>
          </p:nvPr>
        </p:nvSpPr>
        <p:spPr>
          <a:noFill/>
        </p:spPr>
        <p:txBody>
          <a:bodyPr/>
          <a:lstStyle>
            <a:lvl1pPr eaLnBrk="0" hangingPunct="0">
              <a:spcBef>
                <a:spcPct val="20000"/>
              </a:spcBef>
              <a:buChar char="•"/>
              <a:defRPr sz="3200">
                <a:solidFill>
                  <a:schemeClr val="tx1"/>
                </a:solidFill>
                <a:latin typeface="Calibri" pitchFamily="34" charset="0"/>
                <a:ea typeface="宋体" charset="-122"/>
                <a:sym typeface="MS PGothic" pitchFamily="34" charset="-128"/>
              </a:defRPr>
            </a:lvl1pPr>
            <a:lvl2pPr marL="557807" indent="-214541" eaLnBrk="0" hangingPunct="0">
              <a:spcBef>
                <a:spcPct val="20000"/>
              </a:spcBef>
              <a:buChar char="–"/>
              <a:defRPr sz="2800">
                <a:solidFill>
                  <a:schemeClr val="tx1"/>
                </a:solidFill>
                <a:latin typeface="Calibri" pitchFamily="34" charset="0"/>
                <a:ea typeface="宋体" charset="-122"/>
                <a:sym typeface="MS PGothic" pitchFamily="34" charset="-128"/>
              </a:defRPr>
            </a:lvl2pPr>
            <a:lvl3pPr marL="858164" indent="-171633" eaLnBrk="0" hangingPunct="0">
              <a:spcBef>
                <a:spcPct val="20000"/>
              </a:spcBef>
              <a:buChar char="•"/>
              <a:defRPr sz="2400">
                <a:solidFill>
                  <a:schemeClr val="tx1"/>
                </a:solidFill>
                <a:latin typeface="Calibri" pitchFamily="34" charset="0"/>
                <a:ea typeface="宋体" charset="-122"/>
                <a:sym typeface="MS PGothic" pitchFamily="34" charset="-128"/>
              </a:defRPr>
            </a:lvl3pPr>
            <a:lvl4pPr marL="1201430" indent="-171633" eaLnBrk="0" hangingPunct="0">
              <a:spcBef>
                <a:spcPct val="20000"/>
              </a:spcBef>
              <a:buChar char="–"/>
              <a:defRPr sz="2000">
                <a:solidFill>
                  <a:schemeClr val="tx1"/>
                </a:solidFill>
                <a:latin typeface="Calibri" pitchFamily="34" charset="0"/>
                <a:ea typeface="宋体" charset="-122"/>
                <a:sym typeface="MS PGothic" pitchFamily="34" charset="-128"/>
              </a:defRPr>
            </a:lvl4pPr>
            <a:lvl5pPr marL="1544696" indent="-171633" eaLnBrk="0" hangingPunct="0">
              <a:spcBef>
                <a:spcPct val="20000"/>
              </a:spcBef>
              <a:buChar char="»"/>
              <a:defRPr sz="2000">
                <a:solidFill>
                  <a:schemeClr val="tx1"/>
                </a:solidFill>
                <a:latin typeface="Calibri" pitchFamily="34" charset="0"/>
                <a:ea typeface="宋体" charset="-122"/>
                <a:sym typeface="MS PGothic" pitchFamily="34" charset="-128"/>
              </a:defRPr>
            </a:lvl5pPr>
            <a:lvl6pPr marL="1887962"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6pPr>
            <a:lvl7pPr marL="2231227"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7pPr>
            <a:lvl8pPr marL="2574493"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8pPr>
            <a:lvl9pPr marL="2917759" indent="-171633" defTabSz="456496" eaLnBrk="0" fontAlgn="base" hangingPunct="0">
              <a:spcBef>
                <a:spcPct val="20000"/>
              </a:spcBef>
              <a:spcAft>
                <a:spcPct val="0"/>
              </a:spcAft>
              <a:buFont typeface="Arial" charset="0"/>
              <a:buChar char="»"/>
              <a:defRPr sz="2000">
                <a:solidFill>
                  <a:schemeClr val="tx1"/>
                </a:solidFill>
                <a:latin typeface="Calibri" pitchFamily="34" charset="0"/>
                <a:ea typeface="宋体" charset="-122"/>
                <a:sym typeface="MS PGothic" pitchFamily="34" charset="-128"/>
              </a:defRPr>
            </a:lvl9pPr>
          </a:lstStyle>
          <a:p>
            <a:pPr>
              <a:spcBef>
                <a:spcPct val="0"/>
              </a:spcBef>
              <a:buFontTx/>
              <a:buNone/>
            </a:pPr>
            <a:r>
              <a:rPr lang="zh-CN" altLang="en-US" sz="1200">
                <a:solidFill>
                  <a:schemeClr val="bg1"/>
                </a:solidFill>
                <a:sym typeface="Calibri" pitchFamily="34" charset="0"/>
              </a:rPr>
              <a:t>第</a:t>
            </a:r>
            <a:fld id="{95491953-D177-4B16-81A3-C1BC195578D9}" type="slidenum">
              <a:rPr lang="zh-CN" altLang="en-US" sz="1200">
                <a:solidFill>
                  <a:schemeClr val="bg1"/>
                </a:solidFill>
              </a:rPr>
              <a:pPr>
                <a:spcBef>
                  <a:spcPct val="0"/>
                </a:spcBef>
                <a:buFontTx/>
                <a:buNone/>
              </a:pPr>
              <a:t>8</a:t>
            </a:fld>
            <a:r>
              <a:rPr lang="zh-CN" altLang="en-US" sz="1200">
                <a:solidFill>
                  <a:schemeClr val="bg1"/>
                </a:solidFill>
                <a:sym typeface="Calibri" pitchFamily="34" charset="0"/>
              </a:rPr>
              <a:t>页</a:t>
            </a:r>
          </a:p>
        </p:txBody>
      </p:sp>
      <p:sp>
        <p:nvSpPr>
          <p:cNvPr id="11267" name="Rectangle 2"/>
          <p:cNvSpPr>
            <a:spLocks noChangeArrowheads="1"/>
          </p:cNvSpPr>
          <p:nvPr/>
        </p:nvSpPr>
        <p:spPr bwMode="auto">
          <a:xfrm>
            <a:off x="0" y="103585"/>
            <a:ext cx="8988956" cy="59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marL="608013" indent="-608013"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defTabSz="686532" eaLnBrk="1" hangingPunct="1">
              <a:spcBef>
                <a:spcPct val="0"/>
              </a:spcBef>
              <a:buNone/>
            </a:pPr>
            <a:r>
              <a:rPr lang="zh-CN" altLang="en-US" sz="3300">
                <a:latin typeface="微软雅黑" pitchFamily="34" charset="-122"/>
                <a:ea typeface="微软雅黑" pitchFamily="34" charset="-122"/>
                <a:sym typeface="Arial Bold" pitchFamily="34" charset="0"/>
              </a:rPr>
              <a:t>互联网发展态势</a:t>
            </a:r>
            <a:endParaRPr lang="zh-CN" altLang="en-US" sz="3300">
              <a:latin typeface="微软雅黑" pitchFamily="34" charset="-122"/>
              <a:ea typeface="微软雅黑" pitchFamily="34" charset="-122"/>
            </a:endParaRPr>
          </a:p>
        </p:txBody>
      </p:sp>
      <p:pic>
        <p:nvPicPr>
          <p:cNvPr id="1126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003" y="2772837"/>
            <a:ext cx="692926" cy="832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865" y="2772837"/>
            <a:ext cx="857510" cy="783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9317" y="2772837"/>
            <a:ext cx="873015" cy="821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50" y="2739499"/>
            <a:ext cx="915950" cy="850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2" name="TextBox 1"/>
          <p:cNvSpPr txBox="1">
            <a:spLocks noChangeArrowheads="1"/>
          </p:cNvSpPr>
          <p:nvPr/>
        </p:nvSpPr>
        <p:spPr bwMode="auto">
          <a:xfrm>
            <a:off x="601093" y="3836065"/>
            <a:ext cx="1738875" cy="95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a:solidFill>
                  <a:schemeClr val="bg1"/>
                </a:solidFill>
              </a:rPr>
              <a:t>注册用户</a:t>
            </a:r>
            <a:r>
              <a:rPr lang="en-US" altLang="zh-CN" sz="1800">
                <a:solidFill>
                  <a:schemeClr val="bg1"/>
                </a:solidFill>
              </a:rPr>
              <a:t>7</a:t>
            </a:r>
            <a:r>
              <a:rPr lang="zh-CN" altLang="en-US" sz="1800">
                <a:solidFill>
                  <a:schemeClr val="bg1"/>
                </a:solidFill>
              </a:rPr>
              <a:t>亿，同时在线</a:t>
            </a:r>
            <a:r>
              <a:rPr lang="en-US" altLang="zh-CN" sz="1800">
                <a:solidFill>
                  <a:schemeClr val="bg1"/>
                </a:solidFill>
              </a:rPr>
              <a:t>1.7</a:t>
            </a:r>
            <a:r>
              <a:rPr lang="zh-CN" altLang="en-US" sz="1800">
                <a:solidFill>
                  <a:schemeClr val="bg1"/>
                </a:solidFill>
              </a:rPr>
              <a:t>亿</a:t>
            </a:r>
            <a:endParaRPr lang="en-US" altLang="zh-CN" sz="1800">
              <a:solidFill>
                <a:schemeClr val="bg1"/>
              </a:solidFill>
            </a:endParaRPr>
          </a:p>
          <a:p>
            <a:pPr eaLnBrk="1" hangingPunct="1">
              <a:lnSpc>
                <a:spcPct val="80000"/>
              </a:lnSpc>
              <a:spcBef>
                <a:spcPct val="0"/>
              </a:spcBef>
              <a:buFont typeface="Arial" charset="0"/>
              <a:buNone/>
            </a:pPr>
            <a:r>
              <a:rPr lang="zh-CN" altLang="en-US" sz="1800">
                <a:solidFill>
                  <a:schemeClr val="bg1"/>
                </a:solidFill>
              </a:rPr>
              <a:t>在互联网用户中接近全覆盖</a:t>
            </a:r>
            <a:endParaRPr lang="en-US" altLang="zh-CN" sz="1800">
              <a:solidFill>
                <a:schemeClr val="bg1"/>
              </a:solidFill>
            </a:endParaRPr>
          </a:p>
        </p:txBody>
      </p:sp>
      <p:sp>
        <p:nvSpPr>
          <p:cNvPr id="11273" name="TextBox 8"/>
          <p:cNvSpPr txBox="1">
            <a:spLocks noChangeArrowheads="1"/>
          </p:cNvSpPr>
          <p:nvPr/>
        </p:nvSpPr>
        <p:spPr bwMode="auto">
          <a:xfrm>
            <a:off x="2466387" y="3836065"/>
            <a:ext cx="1738875" cy="117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dirty="0">
                <a:solidFill>
                  <a:schemeClr val="bg1"/>
                </a:solidFill>
              </a:rPr>
              <a:t>注册用户超过</a:t>
            </a:r>
            <a:r>
              <a:rPr lang="en-US" altLang="zh-CN" sz="1800" dirty="0">
                <a:solidFill>
                  <a:schemeClr val="bg1"/>
                </a:solidFill>
              </a:rPr>
              <a:t>3</a:t>
            </a:r>
            <a:r>
              <a:rPr lang="zh-CN" altLang="en-US" sz="1800" dirty="0">
                <a:solidFill>
                  <a:schemeClr val="bg1"/>
                </a:solidFill>
              </a:rPr>
              <a:t>亿，企业版本专设 “微客服”功能。</a:t>
            </a:r>
          </a:p>
          <a:p>
            <a:pPr eaLnBrk="1" hangingPunct="1">
              <a:lnSpc>
                <a:spcPct val="80000"/>
              </a:lnSpc>
              <a:spcBef>
                <a:spcPct val="0"/>
              </a:spcBef>
              <a:buFont typeface="Arial" charset="0"/>
              <a:buNone/>
            </a:pPr>
            <a:endParaRPr lang="zh-CN" altLang="en-US" sz="1800" dirty="0">
              <a:solidFill>
                <a:schemeClr val="bg1"/>
              </a:solidFill>
            </a:endParaRPr>
          </a:p>
        </p:txBody>
      </p:sp>
      <p:sp>
        <p:nvSpPr>
          <p:cNvPr id="11274" name="TextBox 9"/>
          <p:cNvSpPr txBox="1">
            <a:spLocks noChangeArrowheads="1"/>
          </p:cNvSpPr>
          <p:nvPr/>
        </p:nvSpPr>
        <p:spPr bwMode="auto">
          <a:xfrm>
            <a:off x="4549936" y="3836065"/>
            <a:ext cx="1740067" cy="73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a:solidFill>
                  <a:schemeClr val="bg1"/>
                </a:solidFill>
              </a:rPr>
              <a:t>注册用户近</a:t>
            </a:r>
            <a:r>
              <a:rPr lang="en-US" altLang="zh-CN" sz="1800">
                <a:solidFill>
                  <a:schemeClr val="bg1"/>
                </a:solidFill>
              </a:rPr>
              <a:t>5</a:t>
            </a:r>
            <a:r>
              <a:rPr lang="zh-CN" altLang="en-US" sz="1800">
                <a:solidFill>
                  <a:schemeClr val="bg1"/>
                </a:solidFill>
              </a:rPr>
              <a:t>亿，活跃用户超过</a:t>
            </a:r>
            <a:r>
              <a:rPr lang="en-US" altLang="zh-CN" sz="1800">
                <a:solidFill>
                  <a:schemeClr val="bg1"/>
                </a:solidFill>
              </a:rPr>
              <a:t>8000</a:t>
            </a:r>
            <a:r>
              <a:rPr lang="zh-CN" altLang="en-US" sz="1800">
                <a:solidFill>
                  <a:schemeClr val="bg1"/>
                </a:solidFill>
              </a:rPr>
              <a:t>万。</a:t>
            </a:r>
          </a:p>
        </p:txBody>
      </p:sp>
      <p:sp>
        <p:nvSpPr>
          <p:cNvPr id="11275" name="TextBox 10"/>
          <p:cNvSpPr txBox="1">
            <a:spLocks noChangeArrowheads="1"/>
          </p:cNvSpPr>
          <p:nvPr/>
        </p:nvSpPr>
        <p:spPr bwMode="auto">
          <a:xfrm>
            <a:off x="6586972" y="3836065"/>
            <a:ext cx="1738875" cy="95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80000"/>
              </a:lnSpc>
              <a:spcBef>
                <a:spcPct val="0"/>
              </a:spcBef>
              <a:buFont typeface="Arial" charset="0"/>
              <a:buNone/>
            </a:pPr>
            <a:r>
              <a:rPr lang="zh-CN" altLang="en-US" sz="1800">
                <a:solidFill>
                  <a:schemeClr val="bg1"/>
                </a:solidFill>
              </a:rPr>
              <a:t>仅</a:t>
            </a:r>
            <a:r>
              <a:rPr lang="en-US" altLang="zh-CN" sz="1800">
                <a:solidFill>
                  <a:schemeClr val="bg1"/>
                </a:solidFill>
              </a:rPr>
              <a:t>2</a:t>
            </a:r>
            <a:r>
              <a:rPr lang="zh-CN" altLang="en-US" sz="1800">
                <a:solidFill>
                  <a:schemeClr val="bg1"/>
                </a:solidFill>
              </a:rPr>
              <a:t>年，注册用户达</a:t>
            </a:r>
            <a:r>
              <a:rPr lang="en-US" altLang="zh-CN" sz="1800">
                <a:solidFill>
                  <a:schemeClr val="bg1"/>
                </a:solidFill>
              </a:rPr>
              <a:t>3</a:t>
            </a:r>
            <a:r>
              <a:rPr lang="zh-CN" altLang="en-US" sz="1800">
                <a:solidFill>
                  <a:schemeClr val="bg1"/>
                </a:solidFill>
              </a:rPr>
              <a:t>亿，是移动互联网时代发展最快的应用。</a:t>
            </a:r>
          </a:p>
        </p:txBody>
      </p:sp>
      <p:sp>
        <p:nvSpPr>
          <p:cNvPr id="11276" name="TextBox 3"/>
          <p:cNvSpPr txBox="1">
            <a:spLocks noChangeArrowheads="1"/>
          </p:cNvSpPr>
          <p:nvPr/>
        </p:nvSpPr>
        <p:spPr bwMode="auto">
          <a:xfrm>
            <a:off x="601093" y="707232"/>
            <a:ext cx="8189885" cy="21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53" tIns="34327" rIns="68653" bIns="34327">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lnSpc>
                <a:spcPct val="100000"/>
              </a:lnSpc>
              <a:spcBef>
                <a:spcPct val="0"/>
              </a:spcBef>
              <a:buFont typeface="Arial" charset="0"/>
              <a:buNone/>
            </a:pPr>
            <a:r>
              <a:rPr lang="zh-CN" altLang="en-US" sz="1800" dirty="0">
                <a:solidFill>
                  <a:schemeClr val="bg1"/>
                </a:solidFill>
              </a:rPr>
              <a:t>     互联网、</a:t>
            </a:r>
            <a:r>
              <a:rPr lang="zh-CN" altLang="en-US" sz="2400" b="1" dirty="0">
                <a:solidFill>
                  <a:srgbClr val="FFC000"/>
                </a:solidFill>
              </a:rPr>
              <a:t>移动互联网</a:t>
            </a:r>
            <a:r>
              <a:rPr lang="zh-CN" altLang="en-US" sz="1800" dirty="0">
                <a:solidFill>
                  <a:schemeClr val="bg1"/>
                </a:solidFill>
              </a:rPr>
              <a:t>，已经成为人们生活中的一部分，</a:t>
            </a:r>
            <a:r>
              <a:rPr lang="zh-CN" altLang="en-US" sz="2400" b="1" dirty="0">
                <a:solidFill>
                  <a:srgbClr val="FFC000"/>
                </a:solidFill>
              </a:rPr>
              <a:t>代表了一种生活方式</a:t>
            </a:r>
            <a:r>
              <a:rPr lang="zh-CN" altLang="en-US" sz="1800" dirty="0">
                <a:solidFill>
                  <a:schemeClr val="bg1"/>
                </a:solidFill>
              </a:rPr>
              <a:t>，足不出户可知天下，随时随地可掌握信息。</a:t>
            </a:r>
          </a:p>
          <a:p>
            <a:pPr eaLnBrk="1" hangingPunct="1">
              <a:lnSpc>
                <a:spcPct val="100000"/>
              </a:lnSpc>
              <a:spcBef>
                <a:spcPct val="0"/>
              </a:spcBef>
              <a:buFont typeface="Arial" charset="0"/>
              <a:buNone/>
            </a:pPr>
            <a:r>
              <a:rPr lang="zh-CN" altLang="en-US" sz="1800" dirty="0">
                <a:solidFill>
                  <a:schemeClr val="bg1"/>
                </a:solidFill>
              </a:rPr>
              <a:t>      互联网的高速发展催生了全新的服务方式：为了顺应时代的潮流，也为了适应用户的习惯，很多有远见的企业都推出了</a:t>
            </a:r>
            <a:r>
              <a:rPr lang="en-US" altLang="zh-CN" sz="1800" dirty="0">
                <a:solidFill>
                  <a:schemeClr val="bg1"/>
                </a:solidFill>
              </a:rPr>
              <a:t>QQ</a:t>
            </a:r>
            <a:r>
              <a:rPr lang="zh-CN" altLang="en-US" sz="1800" dirty="0">
                <a:solidFill>
                  <a:schemeClr val="bg1"/>
                </a:solidFill>
              </a:rPr>
              <a:t>、微博、微信的互联网客服，将企业与用户的接触点和服务、营销能力</a:t>
            </a:r>
            <a:r>
              <a:rPr lang="zh-CN" altLang="en-US" sz="2400" b="1" dirty="0">
                <a:solidFill>
                  <a:srgbClr val="FFC000"/>
                </a:solidFill>
              </a:rPr>
              <a:t>从传统的门店</a:t>
            </a:r>
            <a:r>
              <a:rPr lang="zh-CN" altLang="en-US" sz="1800" dirty="0">
                <a:solidFill>
                  <a:schemeClr val="bg1"/>
                </a:solidFill>
              </a:rPr>
              <a:t>、营业部、电话方式，</a:t>
            </a:r>
            <a:r>
              <a:rPr lang="zh-CN" altLang="en-US" sz="2400" b="1" dirty="0">
                <a:solidFill>
                  <a:srgbClr val="FFC000"/>
                </a:solidFill>
              </a:rPr>
              <a:t>延伸到了互联网</a:t>
            </a:r>
            <a:r>
              <a:rPr lang="zh-CN" altLang="en-US" sz="1800" dirty="0">
                <a:solidFill>
                  <a:schemeClr val="bg1"/>
                </a:solidFill>
              </a:rPr>
              <a:t>，拥抱互联网浪潮的挑战。</a:t>
            </a:r>
          </a:p>
        </p:txBody>
      </p:sp>
    </p:spTree>
    <p:extLst>
      <p:ext uri="{BB962C8B-B14F-4D97-AF65-F5344CB8AC3E}">
        <p14:creationId xmlns:p14="http://schemas.microsoft.com/office/powerpoint/2010/main" val="1338394307"/>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hujuasn\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0537"/>
            <a:ext cx="9144000"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p:cNvPicPr>
            <a:picLocks noChangeAspect="1" noChangeArrowheads="1"/>
          </p:cNvPicPr>
          <p:nvPr/>
        </p:nvPicPr>
        <p:blipFill>
          <a:blip r:embed="rId5"/>
          <a:srcRect/>
          <a:stretch>
            <a:fillRect/>
          </a:stretch>
        </p:blipFill>
        <p:spPr bwMode="auto">
          <a:xfrm>
            <a:off x="346452" y="3560119"/>
            <a:ext cx="1337200" cy="1047576"/>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grpSp>
        <p:nvGrpSpPr>
          <p:cNvPr id="2" name="组合 219"/>
          <p:cNvGrpSpPr>
            <a:grpSpLocks/>
          </p:cNvGrpSpPr>
          <p:nvPr/>
        </p:nvGrpSpPr>
        <p:grpSpPr bwMode="auto">
          <a:xfrm>
            <a:off x="3987009" y="2362200"/>
            <a:ext cx="1261817" cy="1143000"/>
            <a:chOff x="3488951" y="1783416"/>
            <a:chExt cx="1261438" cy="1143668"/>
          </a:xfrm>
        </p:grpSpPr>
        <p:pic>
          <p:nvPicPr>
            <p:cNvPr id="12335" name="Picture 16"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488951" y="1783416"/>
              <a:ext cx="11525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Oval 17"/>
            <p:cNvSpPr>
              <a:spLocks noChangeArrowheads="1"/>
            </p:cNvSpPr>
            <p:nvPr/>
          </p:nvSpPr>
          <p:spPr bwMode="gray">
            <a:xfrm>
              <a:off x="3488951" y="1783416"/>
              <a:ext cx="1145786" cy="1143668"/>
            </a:xfrm>
            <a:prstGeom prst="ellipse">
              <a:avLst/>
            </a:prstGeom>
            <a:gradFill rotWithShape="1">
              <a:gsLst>
                <a:gs pos="0">
                  <a:schemeClr val="accent1">
                    <a:gamma/>
                    <a:shade val="26275"/>
                    <a:invGamma/>
                    <a:alpha val="89999"/>
                  </a:schemeClr>
                </a:gs>
                <a:gs pos="50000">
                  <a:schemeClr val="accent1">
                    <a:alpha val="45000"/>
                  </a:schemeClr>
                </a:gs>
                <a:gs pos="100000">
                  <a:schemeClr val="accent1">
                    <a:gamma/>
                    <a:shade val="26275"/>
                    <a:invGamma/>
                    <a:alpha val="89999"/>
                  </a:schemeClr>
                </a:gs>
              </a:gsLst>
              <a:lin ang="5400000" scaled="1"/>
            </a:gradFill>
            <a:ln w="9525" algn="ctr">
              <a:noFill/>
              <a:round/>
              <a:headEnd/>
              <a:tailEnd/>
            </a:ln>
            <a:effectLst/>
          </p:spPr>
          <p:txBody>
            <a:bodyPr wrap="none" anchor="ctr"/>
            <a:lstStyle/>
            <a:p>
              <a:pPr>
                <a:buFont typeface="Arial" pitchFamily="34" charset="0"/>
                <a:buNone/>
                <a:defRPr/>
              </a:pPr>
              <a:endParaRPr lang="zh-CN" altLang="en-US">
                <a:ea typeface="宋体" pitchFamily="2" charset="-122"/>
              </a:endParaRPr>
            </a:p>
          </p:txBody>
        </p:sp>
        <p:sp>
          <p:nvSpPr>
            <p:cNvPr id="12337" name="Freeform 18"/>
            <p:cNvSpPr>
              <a:spLocks/>
            </p:cNvSpPr>
            <p:nvPr/>
          </p:nvSpPr>
          <p:spPr bwMode="gray">
            <a:xfrm>
              <a:off x="3608014" y="1807229"/>
              <a:ext cx="898525" cy="395287"/>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alpha val="17998"/>
                  </a:scheme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67" name="Text Box 24"/>
            <p:cNvSpPr txBox="1">
              <a:spLocks noChangeArrowheads="1"/>
            </p:cNvSpPr>
            <p:nvPr/>
          </p:nvSpPr>
          <p:spPr bwMode="auto">
            <a:xfrm>
              <a:off x="3488951" y="2020489"/>
              <a:ext cx="1261438" cy="708300"/>
            </a:xfrm>
            <a:prstGeom prst="rect">
              <a:avLst/>
            </a:prstGeom>
            <a:noFill/>
            <a:ln w="9525" algn="ctr">
              <a:noFill/>
              <a:miter lim="800000"/>
              <a:headEnd/>
              <a:tailEnd/>
            </a:ln>
            <a:effectLst/>
          </p:spPr>
          <p:txBody>
            <a:bodyPr>
              <a:spAutoFit/>
            </a:bodyPr>
            <a:lstStyle/>
            <a:p>
              <a:pPr eaLnBrk="0" hangingPunct="0">
                <a:spcBef>
                  <a:spcPct val="50000"/>
                </a:spcBef>
                <a:buFont typeface="Arial" pitchFamily="34" charset="0"/>
                <a:buNone/>
                <a:defRPr/>
              </a:pPr>
              <a:r>
                <a:rPr lang="en-US" altLang="zh-CN" sz="1600" dirty="0">
                  <a:solidFill>
                    <a:schemeClr val="tx1">
                      <a:lumMod val="95000"/>
                      <a:lumOff val="5000"/>
                    </a:schemeClr>
                  </a:solidFill>
                  <a:latin typeface="微软雅黑" pitchFamily="34" charset="-122"/>
                  <a:ea typeface="微软雅黑" pitchFamily="34" charset="-122"/>
                </a:rPr>
                <a:t>2012</a:t>
              </a:r>
              <a:r>
                <a:rPr lang="zh-CN" altLang="en-US" sz="1600" dirty="0">
                  <a:solidFill>
                    <a:schemeClr val="tx1">
                      <a:lumMod val="95000"/>
                      <a:lumOff val="5000"/>
                    </a:schemeClr>
                  </a:solidFill>
                  <a:latin typeface="微软雅黑" pitchFamily="34" charset="-122"/>
                  <a:ea typeface="微软雅黑" pitchFamily="34" charset="-122"/>
                </a:rPr>
                <a:t>年</a:t>
              </a:r>
              <a:r>
                <a:rPr lang="en-US" altLang="zh-CN" sz="1600" dirty="0">
                  <a:solidFill>
                    <a:schemeClr val="tx1">
                      <a:lumMod val="95000"/>
                      <a:lumOff val="5000"/>
                    </a:schemeClr>
                  </a:solidFill>
                  <a:latin typeface="微软雅黑" pitchFamily="34" charset="-122"/>
                  <a:ea typeface="微软雅黑" pitchFamily="34" charset="-122"/>
                </a:rPr>
                <a:t>9</a:t>
              </a:r>
              <a:r>
                <a:rPr lang="zh-CN" altLang="en-US" sz="1600" dirty="0">
                  <a:solidFill>
                    <a:schemeClr val="tx1">
                      <a:lumMod val="95000"/>
                      <a:lumOff val="5000"/>
                    </a:schemeClr>
                  </a:solidFill>
                  <a:latin typeface="微软雅黑" pitchFamily="34" charset="-122"/>
                  <a:ea typeface="微软雅黑" pitchFamily="34" charset="-122"/>
                </a:rPr>
                <a:t>月</a:t>
              </a:r>
              <a:endParaRPr lang="en-US" altLang="zh-CN" sz="1600" dirty="0">
                <a:solidFill>
                  <a:schemeClr val="tx1">
                    <a:lumMod val="95000"/>
                    <a:lumOff val="5000"/>
                  </a:schemeClr>
                </a:solidFill>
                <a:latin typeface="微软雅黑" pitchFamily="34" charset="-122"/>
                <a:ea typeface="微软雅黑" pitchFamily="34" charset="-122"/>
              </a:endParaRPr>
            </a:p>
            <a:p>
              <a:pPr eaLnBrk="0" hangingPunct="0">
                <a:spcBef>
                  <a:spcPct val="50000"/>
                </a:spcBef>
                <a:buFont typeface="Arial" pitchFamily="34" charset="0"/>
                <a:buNone/>
                <a:defRPr/>
              </a:pPr>
              <a:r>
                <a:rPr lang="en-US" altLang="zh-CN" sz="1600" dirty="0">
                  <a:solidFill>
                    <a:schemeClr val="tx1">
                      <a:lumMod val="95000"/>
                      <a:lumOff val="5000"/>
                    </a:schemeClr>
                  </a:solidFill>
                  <a:latin typeface="微软雅黑" pitchFamily="34" charset="-122"/>
                  <a:ea typeface="微软雅黑" pitchFamily="34" charset="-122"/>
                </a:rPr>
                <a:t>      2</a:t>
              </a:r>
              <a:r>
                <a:rPr lang="zh-CN" altLang="en-US" sz="1600" dirty="0">
                  <a:solidFill>
                    <a:schemeClr val="tx1">
                      <a:lumMod val="95000"/>
                      <a:lumOff val="5000"/>
                    </a:schemeClr>
                  </a:solidFill>
                  <a:latin typeface="微软雅黑" pitchFamily="34" charset="-122"/>
                  <a:ea typeface="微软雅黑" pitchFamily="34" charset="-122"/>
                </a:rPr>
                <a:t>亿</a:t>
              </a:r>
              <a:endParaRPr lang="en-US" altLang="zh-CN" sz="1600" dirty="0"/>
            </a:p>
          </p:txBody>
        </p:sp>
      </p:grpSp>
      <p:grpSp>
        <p:nvGrpSpPr>
          <p:cNvPr id="3" name="组合 218"/>
          <p:cNvGrpSpPr>
            <a:grpSpLocks/>
          </p:cNvGrpSpPr>
          <p:nvPr/>
        </p:nvGrpSpPr>
        <p:grpSpPr bwMode="auto">
          <a:xfrm>
            <a:off x="5798634" y="1766888"/>
            <a:ext cx="1427595" cy="1143000"/>
            <a:chOff x="5409826" y="1296054"/>
            <a:chExt cx="1425522" cy="1143419"/>
          </a:xfrm>
        </p:grpSpPr>
        <p:pic>
          <p:nvPicPr>
            <p:cNvPr id="12331" name="Picture 20"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409826" y="1296054"/>
              <a:ext cx="11525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Oval 21"/>
            <p:cNvSpPr>
              <a:spLocks noChangeArrowheads="1"/>
            </p:cNvSpPr>
            <p:nvPr/>
          </p:nvSpPr>
          <p:spPr bwMode="gray">
            <a:xfrm>
              <a:off x="5409826" y="1296054"/>
              <a:ext cx="1144467" cy="1143419"/>
            </a:xfrm>
            <a:prstGeom prst="ellipse">
              <a:avLst/>
            </a:prstGeom>
            <a:gradFill rotWithShape="1">
              <a:gsLst>
                <a:gs pos="0">
                  <a:schemeClr val="folHlink">
                    <a:gamma/>
                    <a:shade val="26275"/>
                    <a:invGamma/>
                    <a:alpha val="89999"/>
                  </a:schemeClr>
                </a:gs>
                <a:gs pos="50000">
                  <a:schemeClr val="folHlink">
                    <a:alpha val="45000"/>
                  </a:schemeClr>
                </a:gs>
                <a:gs pos="100000">
                  <a:schemeClr val="folHlink">
                    <a:gamma/>
                    <a:shade val="26275"/>
                    <a:invGamma/>
                    <a:alpha val="89999"/>
                  </a:schemeClr>
                </a:gs>
              </a:gsLst>
              <a:lin ang="5400000" scaled="1"/>
            </a:gradFill>
            <a:ln w="9525" algn="ctr">
              <a:noFill/>
              <a:round/>
              <a:headEnd/>
              <a:tailEnd/>
            </a:ln>
            <a:effectLst/>
          </p:spPr>
          <p:txBody>
            <a:bodyPr wrap="none" anchor="ctr"/>
            <a:lstStyle/>
            <a:p>
              <a:pPr>
                <a:buFont typeface="Arial" pitchFamily="34" charset="0"/>
                <a:buNone/>
                <a:defRPr/>
              </a:pPr>
              <a:endParaRPr lang="zh-CN" altLang="en-US">
                <a:ea typeface="宋体" pitchFamily="2" charset="-122"/>
              </a:endParaRPr>
            </a:p>
          </p:txBody>
        </p:sp>
        <p:sp>
          <p:nvSpPr>
            <p:cNvPr id="12333" name="Freeform 22"/>
            <p:cNvSpPr>
              <a:spLocks/>
            </p:cNvSpPr>
            <p:nvPr/>
          </p:nvSpPr>
          <p:spPr bwMode="gray">
            <a:xfrm>
              <a:off x="5528889" y="1319866"/>
              <a:ext cx="898525" cy="395288"/>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alpha val="17998"/>
                  </a:scheme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2334" name="Text Box 25"/>
            <p:cNvSpPr txBox="1">
              <a:spLocks noChangeArrowheads="1"/>
            </p:cNvSpPr>
            <p:nvPr/>
          </p:nvSpPr>
          <p:spPr bwMode="auto">
            <a:xfrm>
              <a:off x="5415375" y="1535473"/>
              <a:ext cx="1419973" cy="58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r>
                <a:rPr lang="en-US" altLang="zh-CN" sz="1600">
                  <a:solidFill>
                    <a:srgbClr val="170D01"/>
                  </a:solidFill>
                  <a:latin typeface="微软雅黑" pitchFamily="34" charset="-122"/>
                  <a:ea typeface="微软雅黑" pitchFamily="34" charset="-122"/>
                </a:rPr>
                <a:t>2013</a:t>
              </a:r>
              <a:r>
                <a:rPr lang="zh-CN" altLang="en-US" sz="1600">
                  <a:solidFill>
                    <a:srgbClr val="170D01"/>
                  </a:solidFill>
                  <a:latin typeface="微软雅黑" pitchFamily="34" charset="-122"/>
                  <a:ea typeface="微软雅黑" pitchFamily="34" charset="-122"/>
                </a:rPr>
                <a:t>年</a:t>
              </a:r>
              <a:r>
                <a:rPr lang="en-US" altLang="zh-CN" sz="1600">
                  <a:solidFill>
                    <a:srgbClr val="170D01"/>
                  </a:solidFill>
                  <a:latin typeface="微软雅黑" pitchFamily="34" charset="-122"/>
                  <a:ea typeface="微软雅黑" pitchFamily="34" charset="-122"/>
                </a:rPr>
                <a:t>1</a:t>
              </a:r>
              <a:r>
                <a:rPr lang="zh-CN" altLang="en-US" sz="1600">
                  <a:solidFill>
                    <a:srgbClr val="170D01"/>
                  </a:solidFill>
                  <a:latin typeface="微软雅黑" pitchFamily="34" charset="-122"/>
                  <a:ea typeface="微软雅黑" pitchFamily="34" charset="-122"/>
                </a:rPr>
                <a:t>月</a:t>
              </a:r>
              <a:endParaRPr lang="en-US" altLang="zh-CN" sz="1600">
                <a:solidFill>
                  <a:srgbClr val="170D01"/>
                </a:solidFill>
                <a:latin typeface="微软雅黑" pitchFamily="34" charset="-122"/>
                <a:ea typeface="微软雅黑" pitchFamily="34" charset="-122"/>
              </a:endParaRPr>
            </a:p>
            <a:p>
              <a:pPr eaLnBrk="1" hangingPunct="1">
                <a:spcBef>
                  <a:spcPct val="0"/>
                </a:spcBef>
                <a:buFont typeface="Arial" charset="0"/>
                <a:buNone/>
              </a:pPr>
              <a:r>
                <a:rPr lang="en-US" altLang="zh-CN" sz="1600">
                  <a:solidFill>
                    <a:srgbClr val="170D01"/>
                  </a:solidFill>
                  <a:latin typeface="微软雅黑" pitchFamily="34" charset="-122"/>
                  <a:ea typeface="微软雅黑" pitchFamily="34" charset="-122"/>
                </a:rPr>
                <a:t>     3</a:t>
              </a:r>
              <a:r>
                <a:rPr lang="zh-CN" altLang="en-US" sz="1600">
                  <a:solidFill>
                    <a:srgbClr val="170D01"/>
                  </a:solidFill>
                  <a:latin typeface="微软雅黑" pitchFamily="34" charset="-122"/>
                  <a:ea typeface="微软雅黑" pitchFamily="34" charset="-122"/>
                </a:rPr>
                <a:t>亿</a:t>
              </a:r>
            </a:p>
          </p:txBody>
        </p:sp>
      </p:grpSp>
      <p:grpSp>
        <p:nvGrpSpPr>
          <p:cNvPr id="4" name="组合 220"/>
          <p:cNvGrpSpPr>
            <a:grpSpLocks/>
          </p:cNvGrpSpPr>
          <p:nvPr/>
        </p:nvGrpSpPr>
        <p:grpSpPr bwMode="auto">
          <a:xfrm>
            <a:off x="2158685" y="3013472"/>
            <a:ext cx="1526584" cy="1143000"/>
            <a:chOff x="1635398" y="2286654"/>
            <a:chExt cx="1526334" cy="1143791"/>
          </a:xfrm>
        </p:grpSpPr>
        <p:pic>
          <p:nvPicPr>
            <p:cNvPr id="12316" name="Picture 12"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645864" y="2286654"/>
              <a:ext cx="11525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Oval 13"/>
            <p:cNvSpPr>
              <a:spLocks noChangeArrowheads="1"/>
            </p:cNvSpPr>
            <p:nvPr/>
          </p:nvSpPr>
          <p:spPr bwMode="gray">
            <a:xfrm>
              <a:off x="1647322" y="2286654"/>
              <a:ext cx="1143558" cy="1143791"/>
            </a:xfrm>
            <a:prstGeom prst="ellipse">
              <a:avLst/>
            </a:prstGeom>
            <a:gradFill rotWithShape="1">
              <a:gsLst>
                <a:gs pos="0">
                  <a:schemeClr val="folHlink">
                    <a:alpha val="45000"/>
                  </a:schemeClr>
                </a:gs>
                <a:gs pos="50000">
                  <a:schemeClr val="folHlink">
                    <a:gamma/>
                    <a:tint val="54510"/>
                    <a:invGamma/>
                    <a:alpha val="89999"/>
                  </a:schemeClr>
                </a:gs>
                <a:gs pos="100000">
                  <a:schemeClr val="folHlink">
                    <a:alpha val="45000"/>
                  </a:schemeClr>
                </a:gs>
              </a:gsLst>
              <a:lin ang="5400000" scaled="1"/>
            </a:gradFill>
            <a:ln w="9525" algn="ctr">
              <a:noFill/>
              <a:round/>
              <a:headEnd/>
              <a:tailEnd/>
            </a:ln>
            <a:effectLst/>
          </p:spPr>
          <p:txBody>
            <a:bodyPr wrap="none" anchor="ctr"/>
            <a:lstStyle/>
            <a:p>
              <a:pPr>
                <a:buFont typeface="Arial" pitchFamily="34" charset="0"/>
                <a:buNone/>
                <a:defRPr/>
              </a:pPr>
              <a:endParaRPr lang="zh-CN" altLang="en-US">
                <a:ea typeface="宋体" pitchFamily="2" charset="-122"/>
              </a:endParaRPr>
            </a:p>
          </p:txBody>
        </p:sp>
        <p:sp>
          <p:nvSpPr>
            <p:cNvPr id="12318" name="Freeform 14"/>
            <p:cNvSpPr>
              <a:spLocks/>
            </p:cNvSpPr>
            <p:nvPr/>
          </p:nvSpPr>
          <p:spPr bwMode="gray">
            <a:xfrm>
              <a:off x="1764926" y="2310466"/>
              <a:ext cx="898525" cy="395288"/>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alpha val="17998"/>
                  </a:scheme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66" name="Text Box 23"/>
            <p:cNvSpPr txBox="1">
              <a:spLocks noChangeArrowheads="1"/>
            </p:cNvSpPr>
            <p:nvPr/>
          </p:nvSpPr>
          <p:spPr bwMode="auto">
            <a:xfrm>
              <a:off x="1635398" y="2447499"/>
              <a:ext cx="1526334" cy="708376"/>
            </a:xfrm>
            <a:prstGeom prst="rect">
              <a:avLst/>
            </a:prstGeom>
            <a:noFill/>
            <a:ln w="9525" algn="ctr">
              <a:noFill/>
              <a:miter lim="800000"/>
              <a:headEnd/>
              <a:tailEnd/>
            </a:ln>
            <a:effectLst/>
          </p:spPr>
          <p:txBody>
            <a:bodyPr>
              <a:spAutoFit/>
            </a:bodyPr>
            <a:lstStyle/>
            <a:p>
              <a:pPr eaLnBrk="0" hangingPunct="0">
                <a:spcBef>
                  <a:spcPct val="50000"/>
                </a:spcBef>
                <a:buFont typeface="Arial" pitchFamily="34" charset="0"/>
                <a:buNone/>
                <a:defRPr/>
              </a:pPr>
              <a:r>
                <a:rPr lang="en-US" altLang="zh-CN" sz="1600" dirty="0">
                  <a:solidFill>
                    <a:schemeClr val="tx1">
                      <a:lumMod val="95000"/>
                      <a:lumOff val="5000"/>
                    </a:schemeClr>
                  </a:solidFill>
                  <a:latin typeface="微软雅黑" pitchFamily="34" charset="-122"/>
                  <a:ea typeface="微软雅黑" pitchFamily="34" charset="-122"/>
                </a:rPr>
                <a:t>2012</a:t>
              </a:r>
              <a:r>
                <a:rPr lang="zh-CN" altLang="en-US" sz="1600" dirty="0">
                  <a:solidFill>
                    <a:schemeClr val="tx1">
                      <a:lumMod val="95000"/>
                      <a:lumOff val="5000"/>
                    </a:schemeClr>
                  </a:solidFill>
                  <a:latin typeface="微软雅黑" pitchFamily="34" charset="-122"/>
                  <a:ea typeface="微软雅黑" pitchFamily="34" charset="-122"/>
                </a:rPr>
                <a:t>年</a:t>
              </a:r>
              <a:r>
                <a:rPr lang="en-US" altLang="zh-CN" sz="1600" dirty="0">
                  <a:solidFill>
                    <a:schemeClr val="tx1">
                      <a:lumMod val="95000"/>
                      <a:lumOff val="5000"/>
                    </a:schemeClr>
                  </a:solidFill>
                  <a:latin typeface="微软雅黑" pitchFamily="34" charset="-122"/>
                  <a:ea typeface="微软雅黑" pitchFamily="34" charset="-122"/>
                </a:rPr>
                <a:t>3</a:t>
              </a:r>
              <a:r>
                <a:rPr lang="zh-CN" altLang="en-US" sz="1600" dirty="0">
                  <a:solidFill>
                    <a:schemeClr val="tx1">
                      <a:lumMod val="95000"/>
                      <a:lumOff val="5000"/>
                    </a:schemeClr>
                  </a:solidFill>
                  <a:latin typeface="微软雅黑" pitchFamily="34" charset="-122"/>
                  <a:ea typeface="微软雅黑" pitchFamily="34" charset="-122"/>
                </a:rPr>
                <a:t>月</a:t>
              </a:r>
              <a:endParaRPr lang="en-US" altLang="zh-CN" sz="1600" dirty="0">
                <a:solidFill>
                  <a:schemeClr val="tx1">
                    <a:lumMod val="95000"/>
                    <a:lumOff val="5000"/>
                  </a:schemeClr>
                </a:solidFill>
                <a:latin typeface="微软雅黑" pitchFamily="34" charset="-122"/>
                <a:ea typeface="微软雅黑" pitchFamily="34" charset="-122"/>
              </a:endParaRPr>
            </a:p>
            <a:p>
              <a:pPr eaLnBrk="0" hangingPunct="0">
                <a:spcBef>
                  <a:spcPct val="50000"/>
                </a:spcBef>
                <a:buFont typeface="Arial" pitchFamily="34" charset="0"/>
                <a:buNone/>
                <a:defRPr/>
              </a:pPr>
              <a:r>
                <a:rPr lang="en-US" altLang="zh-CN" sz="1600" dirty="0">
                  <a:solidFill>
                    <a:schemeClr val="tx1">
                      <a:lumMod val="95000"/>
                      <a:lumOff val="5000"/>
                    </a:schemeClr>
                  </a:solidFill>
                  <a:latin typeface="微软雅黑" pitchFamily="34" charset="-122"/>
                  <a:ea typeface="微软雅黑" pitchFamily="34" charset="-122"/>
                </a:rPr>
                <a:t>      1</a:t>
              </a:r>
              <a:r>
                <a:rPr lang="zh-CN" altLang="en-US" sz="1600" dirty="0">
                  <a:solidFill>
                    <a:schemeClr val="tx1">
                      <a:lumMod val="95000"/>
                      <a:lumOff val="5000"/>
                    </a:schemeClr>
                  </a:solidFill>
                  <a:latin typeface="微软雅黑" pitchFamily="34" charset="-122"/>
                  <a:ea typeface="微软雅黑" pitchFamily="34" charset="-122"/>
                </a:rPr>
                <a:t>亿</a:t>
              </a:r>
              <a:endParaRPr lang="en-US" altLang="zh-CN" sz="1600" dirty="0">
                <a:solidFill>
                  <a:schemeClr val="tx1">
                    <a:lumMod val="95000"/>
                    <a:lumOff val="5000"/>
                  </a:schemeClr>
                </a:solidFill>
              </a:endParaRPr>
            </a:p>
          </p:txBody>
        </p:sp>
        <p:grpSp>
          <p:nvGrpSpPr>
            <p:cNvPr id="12320" name="Group 29"/>
            <p:cNvGrpSpPr>
              <a:grpSpLocks/>
            </p:cNvGrpSpPr>
            <p:nvPr/>
          </p:nvGrpSpPr>
          <p:grpSpPr bwMode="auto">
            <a:xfrm rot="-1297425" flipH="1" flipV="1">
              <a:off x="1714292" y="3124649"/>
              <a:ext cx="1063227" cy="243674"/>
              <a:chOff x="2528" y="1060"/>
              <a:chExt cx="894" cy="236"/>
            </a:xfrm>
          </p:grpSpPr>
          <p:grpSp>
            <p:nvGrpSpPr>
              <p:cNvPr id="12321" name="Group 30"/>
              <p:cNvGrpSpPr>
                <a:grpSpLocks/>
              </p:cNvGrpSpPr>
              <p:nvPr/>
            </p:nvGrpSpPr>
            <p:grpSpPr bwMode="auto">
              <a:xfrm>
                <a:off x="2528" y="1060"/>
                <a:ext cx="742" cy="186"/>
                <a:chOff x="1565" y="2568"/>
                <a:chExt cx="1118" cy="279"/>
              </a:xfrm>
            </p:grpSpPr>
            <p:sp>
              <p:nvSpPr>
                <p:cNvPr id="12327" name="AutoShape 31"/>
                <p:cNvSpPr>
                  <a:spLocks noChangeArrowheads="1"/>
                </p:cNvSpPr>
                <p:nvPr/>
              </p:nvSpPr>
              <p:spPr bwMode="white">
                <a:xfrm rot="5263130">
                  <a:off x="1859" y="2274"/>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28" name="AutoShape 32"/>
                <p:cNvSpPr>
                  <a:spLocks noChangeArrowheads="1"/>
                </p:cNvSpPr>
                <p:nvPr/>
              </p:nvSpPr>
              <p:spPr bwMode="white">
                <a:xfrm rot="6078281">
                  <a:off x="1995" y="2274"/>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29" name="AutoShape 33"/>
                <p:cNvSpPr>
                  <a:spLocks noChangeArrowheads="1"/>
                </p:cNvSpPr>
                <p:nvPr/>
              </p:nvSpPr>
              <p:spPr bwMode="white">
                <a:xfrm rot="6373927">
                  <a:off x="2071" y="2296"/>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30" name="AutoShape 34"/>
                <p:cNvSpPr>
                  <a:spLocks noChangeArrowheads="1"/>
                </p:cNvSpPr>
                <p:nvPr/>
              </p:nvSpPr>
              <p:spPr bwMode="white">
                <a:xfrm rot="6906312">
                  <a:off x="2161" y="2326"/>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grpSp>
          <p:grpSp>
            <p:nvGrpSpPr>
              <p:cNvPr id="12322" name="Group 35"/>
              <p:cNvGrpSpPr>
                <a:grpSpLocks/>
              </p:cNvGrpSpPr>
              <p:nvPr/>
            </p:nvGrpSpPr>
            <p:grpSpPr bwMode="auto">
              <a:xfrm rot="1353540">
                <a:off x="2680" y="1110"/>
                <a:ext cx="742" cy="186"/>
                <a:chOff x="1565" y="2568"/>
                <a:chExt cx="1118" cy="279"/>
              </a:xfrm>
            </p:grpSpPr>
            <p:sp>
              <p:nvSpPr>
                <p:cNvPr id="12323" name="AutoShape 36"/>
                <p:cNvSpPr>
                  <a:spLocks noChangeArrowheads="1"/>
                </p:cNvSpPr>
                <p:nvPr/>
              </p:nvSpPr>
              <p:spPr bwMode="white">
                <a:xfrm rot="5263130">
                  <a:off x="1859" y="2274"/>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24" name="AutoShape 37"/>
                <p:cNvSpPr>
                  <a:spLocks noChangeArrowheads="1"/>
                </p:cNvSpPr>
                <p:nvPr/>
              </p:nvSpPr>
              <p:spPr bwMode="white">
                <a:xfrm rot="6078281">
                  <a:off x="1995" y="2274"/>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25" name="AutoShape 38"/>
                <p:cNvSpPr>
                  <a:spLocks noChangeArrowheads="1"/>
                </p:cNvSpPr>
                <p:nvPr/>
              </p:nvSpPr>
              <p:spPr bwMode="white">
                <a:xfrm rot="6373927">
                  <a:off x="2071" y="2296"/>
                  <a:ext cx="227" cy="816"/>
                </a:xfrm>
                <a:prstGeom prst="moon">
                  <a:avLst>
                    <a:gd name="adj" fmla="val 49773"/>
                  </a:avLst>
                </a:prstGeom>
                <a:solidFill>
                  <a:schemeClr val="bg1">
                    <a:alpha val="392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26" name="AutoShape 39"/>
                <p:cNvSpPr>
                  <a:spLocks noChangeArrowheads="1"/>
                </p:cNvSpPr>
                <p:nvPr/>
              </p:nvSpPr>
              <p:spPr bwMode="white">
                <a:xfrm rot="6906312">
                  <a:off x="2161" y="2326"/>
                  <a:ext cx="227" cy="816"/>
                </a:xfrm>
                <a:prstGeom prst="moon">
                  <a:avLst>
                    <a:gd name="adj" fmla="val 49773"/>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grpSp>
        </p:grpSp>
      </p:grpSp>
      <p:grpSp>
        <p:nvGrpSpPr>
          <p:cNvPr id="8" name="组合 217"/>
          <p:cNvGrpSpPr>
            <a:grpSpLocks/>
          </p:cNvGrpSpPr>
          <p:nvPr/>
        </p:nvGrpSpPr>
        <p:grpSpPr bwMode="auto">
          <a:xfrm>
            <a:off x="7215494" y="801291"/>
            <a:ext cx="1183103" cy="1143000"/>
            <a:chOff x="7215130" y="802341"/>
            <a:chExt cx="1182371" cy="1143000"/>
          </a:xfrm>
        </p:grpSpPr>
        <p:pic>
          <p:nvPicPr>
            <p:cNvPr id="12301" name="Picture 67" descr="circuler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7244976" y="802341"/>
              <a:ext cx="11525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Oval 68"/>
            <p:cNvSpPr>
              <a:spLocks noChangeArrowheads="1"/>
            </p:cNvSpPr>
            <p:nvPr/>
          </p:nvSpPr>
          <p:spPr bwMode="gray">
            <a:xfrm>
              <a:off x="7244928" y="802341"/>
              <a:ext cx="1144230" cy="1143000"/>
            </a:xfrm>
            <a:prstGeom prst="ellipse">
              <a:avLst/>
            </a:prstGeom>
            <a:gradFill rotWithShape="1">
              <a:gsLst>
                <a:gs pos="0">
                  <a:schemeClr val="accent1">
                    <a:gamma/>
                    <a:shade val="26275"/>
                    <a:invGamma/>
                    <a:alpha val="89999"/>
                  </a:schemeClr>
                </a:gs>
                <a:gs pos="50000">
                  <a:schemeClr val="accent1">
                    <a:alpha val="45000"/>
                  </a:schemeClr>
                </a:gs>
                <a:gs pos="100000">
                  <a:schemeClr val="accent1">
                    <a:gamma/>
                    <a:shade val="26275"/>
                    <a:invGamma/>
                    <a:alpha val="89999"/>
                  </a:schemeClr>
                </a:gs>
              </a:gsLst>
              <a:lin ang="5400000" scaled="1"/>
            </a:gradFill>
            <a:ln w="9525" algn="ctr">
              <a:noFill/>
              <a:round/>
              <a:headEnd/>
              <a:tailEnd/>
            </a:ln>
            <a:effectLst/>
          </p:spPr>
          <p:txBody>
            <a:bodyPr wrap="none" anchor="ctr"/>
            <a:lstStyle/>
            <a:p>
              <a:pPr>
                <a:buFont typeface="Arial" pitchFamily="34" charset="0"/>
                <a:buNone/>
                <a:defRPr/>
              </a:pPr>
              <a:endParaRPr lang="zh-CN" altLang="en-US">
                <a:ea typeface="宋体" pitchFamily="2" charset="-122"/>
              </a:endParaRPr>
            </a:p>
          </p:txBody>
        </p:sp>
        <p:sp>
          <p:nvSpPr>
            <p:cNvPr id="12303" name="Freeform 69"/>
            <p:cNvSpPr>
              <a:spLocks/>
            </p:cNvSpPr>
            <p:nvPr/>
          </p:nvSpPr>
          <p:spPr bwMode="gray">
            <a:xfrm>
              <a:off x="7364039" y="826154"/>
              <a:ext cx="898525" cy="395287"/>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alpha val="17998"/>
                  </a:scheme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2304" name="Text Box 70"/>
            <p:cNvSpPr txBox="1">
              <a:spLocks noChangeArrowheads="1"/>
            </p:cNvSpPr>
            <p:nvPr/>
          </p:nvSpPr>
          <p:spPr bwMode="auto">
            <a:xfrm>
              <a:off x="7215130" y="994031"/>
              <a:ext cx="1122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algn="ctr">
                <a:spcBef>
                  <a:spcPct val="50000"/>
                </a:spcBef>
                <a:buFont typeface="Arial" charset="0"/>
                <a:buNone/>
              </a:pPr>
              <a:r>
                <a:rPr lang="en-US" altLang="zh-CN" sz="1500">
                  <a:solidFill>
                    <a:srgbClr val="FF0000"/>
                  </a:solidFill>
                </a:rPr>
                <a:t>2014</a:t>
              </a:r>
              <a:r>
                <a:rPr lang="zh-CN" altLang="en-US" sz="1500">
                  <a:solidFill>
                    <a:srgbClr val="FF0000"/>
                  </a:solidFill>
                </a:rPr>
                <a:t>年</a:t>
              </a:r>
              <a:r>
                <a:rPr lang="en-US" altLang="zh-CN" sz="1500">
                  <a:solidFill>
                    <a:srgbClr val="FF0000"/>
                  </a:solidFill>
                </a:rPr>
                <a:t>4</a:t>
              </a:r>
              <a:r>
                <a:rPr lang="zh-CN" altLang="en-US" sz="1500">
                  <a:solidFill>
                    <a:srgbClr val="FF0000"/>
                  </a:solidFill>
                </a:rPr>
                <a:t>月</a:t>
              </a:r>
              <a:r>
                <a:rPr lang="en-US" altLang="zh-CN" sz="1500">
                  <a:solidFill>
                    <a:srgbClr val="FF0000"/>
                  </a:solidFill>
                </a:rPr>
                <a:t>  3.5</a:t>
              </a:r>
              <a:r>
                <a:rPr lang="zh-CN" altLang="en-US" sz="1500">
                  <a:solidFill>
                    <a:srgbClr val="FF0000"/>
                  </a:solidFill>
                </a:rPr>
                <a:t>亿活跃</a:t>
              </a:r>
              <a:endParaRPr lang="en-US" altLang="zh-CN" sz="1500">
                <a:solidFill>
                  <a:srgbClr val="FF0000"/>
                </a:solidFill>
              </a:endParaRPr>
            </a:p>
          </p:txBody>
        </p:sp>
        <p:grpSp>
          <p:nvGrpSpPr>
            <p:cNvPr id="12305" name="Group 72"/>
            <p:cNvGrpSpPr>
              <a:grpSpLocks/>
            </p:cNvGrpSpPr>
            <p:nvPr/>
          </p:nvGrpSpPr>
          <p:grpSpPr bwMode="auto">
            <a:xfrm rot="-1297425" flipH="1" flipV="1">
              <a:off x="7289592" y="1653036"/>
              <a:ext cx="1063227" cy="243674"/>
              <a:chOff x="2528" y="1060"/>
              <a:chExt cx="894" cy="236"/>
            </a:xfrm>
          </p:grpSpPr>
          <p:grpSp>
            <p:nvGrpSpPr>
              <p:cNvPr id="12306" name="Group 73"/>
              <p:cNvGrpSpPr>
                <a:grpSpLocks/>
              </p:cNvGrpSpPr>
              <p:nvPr/>
            </p:nvGrpSpPr>
            <p:grpSpPr bwMode="auto">
              <a:xfrm>
                <a:off x="2528" y="1060"/>
                <a:ext cx="742" cy="186"/>
                <a:chOff x="1565" y="2568"/>
                <a:chExt cx="1118" cy="279"/>
              </a:xfrm>
            </p:grpSpPr>
            <p:sp>
              <p:nvSpPr>
                <p:cNvPr id="12312" name="AutoShape 74"/>
                <p:cNvSpPr>
                  <a:spLocks noChangeArrowheads="1"/>
                </p:cNvSpPr>
                <p:nvPr/>
              </p:nvSpPr>
              <p:spPr bwMode="white">
                <a:xfrm rot="5263130">
                  <a:off x="1859" y="2274"/>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13" name="AutoShape 75"/>
                <p:cNvSpPr>
                  <a:spLocks noChangeArrowheads="1"/>
                </p:cNvSpPr>
                <p:nvPr/>
              </p:nvSpPr>
              <p:spPr bwMode="white">
                <a:xfrm rot="6078281">
                  <a:off x="1995" y="2274"/>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14" name="AutoShape 76"/>
                <p:cNvSpPr>
                  <a:spLocks noChangeArrowheads="1"/>
                </p:cNvSpPr>
                <p:nvPr/>
              </p:nvSpPr>
              <p:spPr bwMode="white">
                <a:xfrm rot="6373927">
                  <a:off x="2071" y="2296"/>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15" name="AutoShape 77"/>
                <p:cNvSpPr>
                  <a:spLocks noChangeArrowheads="1"/>
                </p:cNvSpPr>
                <p:nvPr/>
              </p:nvSpPr>
              <p:spPr bwMode="white">
                <a:xfrm rot="6906312">
                  <a:off x="2161" y="2326"/>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grpSp>
          <p:grpSp>
            <p:nvGrpSpPr>
              <p:cNvPr id="12307" name="Group 78"/>
              <p:cNvGrpSpPr>
                <a:grpSpLocks/>
              </p:cNvGrpSpPr>
              <p:nvPr/>
            </p:nvGrpSpPr>
            <p:grpSpPr bwMode="auto">
              <a:xfrm rot="1353540">
                <a:off x="2680" y="1110"/>
                <a:ext cx="742" cy="186"/>
                <a:chOff x="1565" y="2568"/>
                <a:chExt cx="1118" cy="279"/>
              </a:xfrm>
            </p:grpSpPr>
            <p:sp>
              <p:nvSpPr>
                <p:cNvPr id="12308" name="AutoShape 79"/>
                <p:cNvSpPr>
                  <a:spLocks noChangeArrowheads="1"/>
                </p:cNvSpPr>
                <p:nvPr/>
              </p:nvSpPr>
              <p:spPr bwMode="white">
                <a:xfrm rot="5263130">
                  <a:off x="1859" y="2274"/>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09" name="AutoShape 80"/>
                <p:cNvSpPr>
                  <a:spLocks noChangeArrowheads="1"/>
                </p:cNvSpPr>
                <p:nvPr/>
              </p:nvSpPr>
              <p:spPr bwMode="white">
                <a:xfrm rot="6078281">
                  <a:off x="1995" y="2274"/>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10" name="AutoShape 81"/>
                <p:cNvSpPr>
                  <a:spLocks noChangeArrowheads="1"/>
                </p:cNvSpPr>
                <p:nvPr/>
              </p:nvSpPr>
              <p:spPr bwMode="white">
                <a:xfrm rot="6373927">
                  <a:off x="2071" y="2296"/>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sp>
              <p:nvSpPr>
                <p:cNvPr id="12311" name="AutoShape 82"/>
                <p:cNvSpPr>
                  <a:spLocks noChangeArrowheads="1"/>
                </p:cNvSpPr>
                <p:nvPr/>
              </p:nvSpPr>
              <p:spPr bwMode="white">
                <a:xfrm rot="6906312">
                  <a:off x="2161" y="2326"/>
                  <a:ext cx="227" cy="816"/>
                </a:xfrm>
                <a:prstGeom prst="moon">
                  <a:avLst>
                    <a:gd name="adj" fmla="val 49773"/>
                  </a:avLst>
                </a:prstGeom>
                <a:solidFill>
                  <a:srgbClr val="5F5F5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4300">
                      <a:solidFill>
                        <a:schemeClr val="tx1"/>
                      </a:solidFill>
                      <a:latin typeface="Calibri" pitchFamily="34" charset="0"/>
                      <a:ea typeface="宋体" charset="-122"/>
                      <a:sym typeface="MS PGothic" pitchFamily="34" charset="-128"/>
                    </a:defRPr>
                  </a:lvl1pPr>
                  <a:lvl2pPr marL="742950" indent="-285750" eaLnBrk="0" hangingPunct="0">
                    <a:spcBef>
                      <a:spcPct val="20000"/>
                    </a:spcBef>
                    <a:buChar char="–"/>
                    <a:defRPr sz="3700">
                      <a:solidFill>
                        <a:schemeClr val="tx1"/>
                      </a:solidFill>
                      <a:latin typeface="Calibri" pitchFamily="34" charset="0"/>
                      <a:ea typeface="宋体" charset="-122"/>
                      <a:sym typeface="MS PGothic" pitchFamily="34" charset="-128"/>
                    </a:defRPr>
                  </a:lvl2pPr>
                  <a:lvl3pPr marL="1143000" indent="-228600" eaLnBrk="0" hangingPunct="0">
                    <a:spcBef>
                      <a:spcPct val="20000"/>
                    </a:spcBef>
                    <a:buChar char="•"/>
                    <a:defRPr sz="3200">
                      <a:solidFill>
                        <a:schemeClr val="tx1"/>
                      </a:solidFill>
                      <a:latin typeface="Calibri" pitchFamily="34" charset="0"/>
                      <a:ea typeface="宋体" charset="-122"/>
                      <a:sym typeface="MS PGothic" pitchFamily="34" charset="-128"/>
                    </a:defRPr>
                  </a:lvl3pPr>
                  <a:lvl4pPr marL="1600200" indent="-228600" eaLnBrk="0" hangingPunct="0">
                    <a:spcBef>
                      <a:spcPct val="20000"/>
                    </a:spcBef>
                    <a:buChar char="–"/>
                    <a:defRPr sz="2700">
                      <a:solidFill>
                        <a:schemeClr val="tx1"/>
                      </a:solidFill>
                      <a:latin typeface="Calibri" pitchFamily="34" charset="0"/>
                      <a:ea typeface="宋体" charset="-122"/>
                      <a:sym typeface="MS PGothic" pitchFamily="34" charset="-128"/>
                    </a:defRPr>
                  </a:lvl4pPr>
                  <a:lvl5pPr marL="2057400" indent="-228600" eaLnBrk="0" hangingPunct="0">
                    <a:spcBef>
                      <a:spcPct val="20000"/>
                    </a:spcBef>
                    <a:buChar char="»"/>
                    <a:defRPr sz="2700">
                      <a:solidFill>
                        <a:schemeClr val="tx1"/>
                      </a:solidFill>
                      <a:latin typeface="Calibri" pitchFamily="34" charset="0"/>
                      <a:ea typeface="宋体" charset="-122"/>
                      <a:sym typeface="MS PGothic" pitchFamily="34" charset="-128"/>
                    </a:defRPr>
                  </a:lvl5pPr>
                  <a:lvl6pPr marL="25146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6pPr>
                  <a:lvl7pPr marL="29718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7pPr>
                  <a:lvl8pPr marL="34290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8pPr>
                  <a:lvl9pPr marL="3886200" indent="-228600" defTabSz="608013" eaLnBrk="0" fontAlgn="base" hangingPunct="0">
                    <a:spcBef>
                      <a:spcPct val="20000"/>
                    </a:spcBef>
                    <a:spcAft>
                      <a:spcPct val="0"/>
                    </a:spcAft>
                    <a:buFont typeface="Arial" charset="0"/>
                    <a:buChar char="»"/>
                    <a:defRPr sz="2700">
                      <a:solidFill>
                        <a:schemeClr val="tx1"/>
                      </a:solidFill>
                      <a:latin typeface="Calibri" pitchFamily="34" charset="0"/>
                      <a:ea typeface="宋体" charset="-122"/>
                      <a:sym typeface="MS PGothic" pitchFamily="34" charset="-128"/>
                    </a:defRPr>
                  </a:lvl9pPr>
                </a:lstStyle>
                <a:p>
                  <a:pPr eaLnBrk="1" hangingPunct="1">
                    <a:spcBef>
                      <a:spcPct val="0"/>
                    </a:spcBef>
                    <a:buFont typeface="Arial" charset="0"/>
                    <a:buNone/>
                  </a:pPr>
                  <a:endParaRPr lang="zh-CN" altLang="en-US" sz="1500"/>
                </a:p>
              </p:txBody>
            </p:sp>
          </p:grpSp>
        </p:grpSp>
      </p:grpSp>
      <p:sp>
        <p:nvSpPr>
          <p:cNvPr id="223" name="TextBox 46"/>
          <p:cNvSpPr txBox="1">
            <a:spLocks noChangeArrowheads="1"/>
          </p:cNvSpPr>
          <p:nvPr/>
        </p:nvSpPr>
        <p:spPr bwMode="auto">
          <a:xfrm>
            <a:off x="1971441" y="4218385"/>
            <a:ext cx="2251711" cy="672229"/>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微信用户数从零到亿只用了</a:t>
            </a:r>
            <a:r>
              <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433</a:t>
            </a: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天</a:t>
            </a:r>
          </a:p>
        </p:txBody>
      </p:sp>
      <p:sp>
        <p:nvSpPr>
          <p:cNvPr id="224" name="TextBox 49"/>
          <p:cNvSpPr txBox="1">
            <a:spLocks noChangeArrowheads="1"/>
          </p:cNvSpPr>
          <p:nvPr/>
        </p:nvSpPr>
        <p:spPr bwMode="auto">
          <a:xfrm>
            <a:off x="291005" y="2667000"/>
            <a:ext cx="1485203" cy="672229"/>
          </a:xfrm>
          <a:prstGeom prst="rect">
            <a:avLst/>
          </a:prstGeom>
          <a:noFill/>
          <a:ln w="9525">
            <a:noFill/>
            <a:miter lim="800000"/>
            <a:headEnd/>
            <a:tailEnd/>
          </a:ln>
        </p:spPr>
        <p:txBody>
          <a:bodyPr wrap="none" lIns="117088" tIns="58544" rIns="117088" bIns="58544">
            <a:spAutoFit/>
          </a:bodyPr>
          <a:lstStyle/>
          <a:p>
            <a:pPr>
              <a:buFont typeface="Arial" pitchFamily="34" charset="0"/>
              <a:buNone/>
              <a:defRPr/>
            </a:pPr>
            <a:r>
              <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2011</a:t>
            </a: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年</a:t>
            </a:r>
            <a:r>
              <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a:t>
            </a: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月</a:t>
            </a:r>
            <a:endPar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buFont typeface="Arial" pitchFamily="34" charset="0"/>
              <a:buNone/>
              <a:defRPr/>
            </a:pP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微信</a:t>
            </a:r>
            <a:r>
              <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1.0</a:t>
            </a: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发布</a:t>
            </a:r>
          </a:p>
        </p:txBody>
      </p:sp>
      <p:sp>
        <p:nvSpPr>
          <p:cNvPr id="225" name="TextBox 50"/>
          <p:cNvSpPr txBox="1">
            <a:spLocks noChangeArrowheads="1"/>
          </p:cNvSpPr>
          <p:nvPr/>
        </p:nvSpPr>
        <p:spPr bwMode="auto">
          <a:xfrm>
            <a:off x="5533867" y="3090863"/>
            <a:ext cx="1955936" cy="672229"/>
          </a:xfrm>
          <a:prstGeom prst="rect">
            <a:avLst/>
          </a:prstGeom>
          <a:noFill/>
          <a:ln w="9525">
            <a:noFill/>
            <a:miter lim="800000"/>
            <a:headEnd/>
            <a:tailEnd/>
          </a:ln>
        </p:spPr>
        <p:txBody>
          <a:bodyPr lIns="117088" tIns="58544" rIns="117088" bIns="58544">
            <a:spAutoFit/>
          </a:bodyPr>
          <a:lstStyle/>
          <a:p>
            <a:pPr algn="ctr">
              <a:buFont typeface="Arial" pitchFamily="34" charset="0"/>
              <a:buNone/>
              <a:defRPr/>
            </a:pP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平均每月增长</a:t>
            </a:r>
            <a:r>
              <a:rPr lang="en-US" altLang="zh-CN"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2000</a:t>
            </a: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万用户</a:t>
            </a:r>
          </a:p>
        </p:txBody>
      </p:sp>
      <p:sp>
        <p:nvSpPr>
          <p:cNvPr id="51" name="TextBox 6"/>
          <p:cNvSpPr txBox="1">
            <a:spLocks noChangeArrowheads="1"/>
          </p:cNvSpPr>
          <p:nvPr/>
        </p:nvSpPr>
        <p:spPr bwMode="auto">
          <a:xfrm>
            <a:off x="288620" y="129779"/>
            <a:ext cx="6069364" cy="610674"/>
          </a:xfrm>
          <a:prstGeom prst="rect">
            <a:avLst/>
          </a:prstGeom>
          <a:noFill/>
          <a:ln w="9525">
            <a:noFill/>
            <a:miter lim="800000"/>
            <a:headEnd/>
            <a:tailEnd/>
          </a:ln>
        </p:spPr>
        <p:txBody>
          <a:bodyPr lIns="117088" tIns="58544" rIns="117088" bIns="58544">
            <a:spAutoFit/>
          </a:bodyPr>
          <a:lstStyle/>
          <a:p>
            <a:pPr>
              <a:buFont typeface="Arial" pitchFamily="34" charset="0"/>
              <a:buNone/>
              <a:defRPr/>
            </a:pPr>
            <a:r>
              <a:rPr lang="zh-CN" altLang="en-US" sz="3200" dirty="0">
                <a:effectLst>
                  <a:outerShdw blurRad="254000" dist="152400" dir="3900000" algn="tl">
                    <a:srgbClr val="000000">
                      <a:alpha val="37000"/>
                    </a:srgbClr>
                  </a:outerShdw>
                </a:effectLst>
                <a:latin typeface="微软雅黑" pitchFamily="34" charset="-122"/>
                <a:ea typeface="微软雅黑" pitchFamily="34" charset="-122"/>
                <a:cs typeface="+mj-cs"/>
              </a:rPr>
              <a:t>微信强劲用户覆盖势头</a:t>
            </a:r>
          </a:p>
        </p:txBody>
      </p:sp>
    </p:spTree>
    <p:extLst>
      <p:ext uri="{BB962C8B-B14F-4D97-AF65-F5344CB8AC3E}">
        <p14:creationId xmlns:p14="http://schemas.microsoft.com/office/powerpoint/2010/main" val="3565729937"/>
      </p:ext>
    </p:extLst>
  </p:cSld>
  <p:clrMapOvr>
    <a:masterClrMapping/>
  </p:clrMapOvr>
  <mc:AlternateContent xmlns:mc="http://schemas.openxmlformats.org/markup-compatibility/2006" xmlns:p14="http://schemas.microsoft.com/office/powerpoint/2010/main">
    <mc:Choice Requires="p14">
      <p:transition spd="slow" p14:dur="2000" advClick="0" advTm="30000">
        <p:wheel spokes="1"/>
      </p:transition>
    </mc:Choice>
    <mc:Fallback xmlns="">
      <p:transition spd="slow" advClick="0" advTm="30000">
        <p:wheel spokes="1"/>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anim calcmode="lin" valueType="num">
                                      <p:cBhvr>
                                        <p:cTn id="8" dur="500" fill="hold"/>
                                        <p:tgtEl>
                                          <p:spTgt spid="46082"/>
                                        </p:tgtEl>
                                        <p:attrNameLst>
                                          <p:attrName>ppt_x</p:attrName>
                                        </p:attrNameLst>
                                      </p:cBhvr>
                                      <p:tavLst>
                                        <p:tav tm="0">
                                          <p:val>
                                            <p:strVal val="#ppt_x"/>
                                          </p:val>
                                        </p:tav>
                                        <p:tav tm="100000">
                                          <p:val>
                                            <p:strVal val="#ppt_x"/>
                                          </p:val>
                                        </p:tav>
                                      </p:tavLst>
                                    </p:anim>
                                    <p:anim calcmode="lin" valueType="num">
                                      <p:cBhvr>
                                        <p:cTn id="9" dur="500" fill="hold"/>
                                        <p:tgtEl>
                                          <p:spTgt spid="4608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childTnLst>
                          </p:cTn>
                        </p:par>
                        <p:par>
                          <p:cTn id="14" fill="hold" nodeType="afterGroup">
                            <p:stCondLst>
                              <p:cond delay="1000"/>
                            </p:stCondLst>
                            <p:childTnLst>
                              <p:par>
                                <p:cTn id="15" presetID="47" presetClass="entr" presetSubtype="0" fill="hold" nodeType="after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fade">
                                      <p:cBhvr>
                                        <p:cTn id="17" dur="500"/>
                                        <p:tgtEl>
                                          <p:spTgt spid="46085"/>
                                        </p:tgtEl>
                                      </p:cBhvr>
                                    </p:animEffect>
                                    <p:anim calcmode="lin" valueType="num">
                                      <p:cBhvr>
                                        <p:cTn id="18" dur="500" fill="hold"/>
                                        <p:tgtEl>
                                          <p:spTgt spid="46085"/>
                                        </p:tgtEl>
                                        <p:attrNameLst>
                                          <p:attrName>ppt_x</p:attrName>
                                        </p:attrNameLst>
                                      </p:cBhvr>
                                      <p:tavLst>
                                        <p:tav tm="0">
                                          <p:val>
                                            <p:strVal val="#ppt_x"/>
                                          </p:val>
                                        </p:tav>
                                        <p:tav tm="100000">
                                          <p:val>
                                            <p:strVal val="#ppt_x"/>
                                          </p:val>
                                        </p:tav>
                                      </p:tavLst>
                                    </p:anim>
                                    <p:anim calcmode="lin" valueType="num">
                                      <p:cBhvr>
                                        <p:cTn id="19" dur="500" fill="hold"/>
                                        <p:tgtEl>
                                          <p:spTgt spid="46085"/>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5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000"/>
                            </p:stCondLst>
                            <p:childTnLst>
                              <p:par>
                                <p:cTn id="27" presetID="42"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2500"/>
                            </p:stCondLst>
                            <p:childTnLst>
                              <p:par>
                                <p:cTn id="33" presetID="42"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ppt_x</p:attrName>
                                        </p:attrNameLst>
                                      </p:cBhvr>
                                      <p:tavLst>
                                        <p:tav tm="0">
                                          <p:val>
                                            <p:strVal val="#ppt_x"/>
                                          </p:val>
                                        </p:tav>
                                        <p:tav tm="100000">
                                          <p:val>
                                            <p:strVal val="#ppt_x"/>
                                          </p:val>
                                        </p:tav>
                                      </p:tavLst>
                                    </p:anim>
                                    <p:anim calcmode="lin" valueType="num">
                                      <p:cBhvr>
                                        <p:cTn id="37" dur="500" fill="hold"/>
                                        <p:tgtEl>
                                          <p:spTgt spid="3"/>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000"/>
                            </p:stCondLst>
                            <p:childTnLst>
                              <p:par>
                                <p:cTn id="39" presetID="42"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anim calcmode="lin" valueType="num">
                                      <p:cBhvr>
                                        <p:cTn id="42" dur="500" fill="hold"/>
                                        <p:tgtEl>
                                          <p:spTgt spid="8"/>
                                        </p:tgtEl>
                                        <p:attrNameLst>
                                          <p:attrName>ppt_x</p:attrName>
                                        </p:attrNameLst>
                                      </p:cBhvr>
                                      <p:tavLst>
                                        <p:tav tm="0">
                                          <p:val>
                                            <p:strVal val="#ppt_x"/>
                                          </p:val>
                                        </p:tav>
                                        <p:tav tm="100000">
                                          <p:val>
                                            <p:strVal val="#ppt_x"/>
                                          </p:val>
                                        </p:tav>
                                      </p:tavLst>
                                    </p:anim>
                                    <p:anim calcmode="lin" valueType="num">
                                      <p:cBhvr>
                                        <p:cTn id="43" dur="500" fill="hold"/>
                                        <p:tgtEl>
                                          <p:spTgt spid="8"/>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23"/>
                                        </p:tgtEl>
                                        <p:attrNameLst>
                                          <p:attrName>style.visibility</p:attrName>
                                        </p:attrNameLst>
                                      </p:cBhvr>
                                      <p:to>
                                        <p:strVal val="visible"/>
                                      </p:to>
                                    </p:set>
                                    <p:animEffect transition="in" filter="fade">
                                      <p:cBhvr>
                                        <p:cTn id="47" dur="500"/>
                                        <p:tgtEl>
                                          <p:spTgt spid="2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5"/>
                                        </p:tgtEl>
                                        <p:attrNameLst>
                                          <p:attrName>style.visibility</p:attrName>
                                        </p:attrNameLst>
                                      </p:cBhvr>
                                      <p:to>
                                        <p:strVal val="visible"/>
                                      </p:to>
                                    </p:set>
                                    <p:animEffect transition="in" filter="fade">
                                      <p:cBhvr>
                                        <p:cTn id="5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4" grpId="0"/>
      <p:bldP spid="225" grpId="0"/>
    </p:bldLst>
  </p:timing>
</p:sld>
</file>

<file path=ppt/theme/theme1.xml><?xml version="1.0" encoding="utf-8"?>
<a:theme xmlns:a="http://schemas.openxmlformats.org/drawingml/2006/main" name="pps动画版PICC-微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pps动画版PICC-微信</Template>
  <TotalTime>208</TotalTime>
  <Words>1186</Words>
  <Application>Microsoft Office PowerPoint</Application>
  <PresentationFormat>全屏显示(16:9)</PresentationFormat>
  <Paragraphs>237</Paragraphs>
  <Slides>25</Slides>
  <Notes>6</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44" baseType="lpstr">
      <vt:lpstr>Arial</vt:lpstr>
      <vt:lpstr>宋体</vt:lpstr>
      <vt:lpstr>Calibri</vt:lpstr>
      <vt:lpstr>黑体</vt:lpstr>
      <vt:lpstr>华文新魏</vt:lpstr>
      <vt:lpstr>Segoe UI</vt:lpstr>
      <vt:lpstr>MS PGothic</vt:lpstr>
      <vt:lpstr>华文隶书</vt:lpstr>
      <vt:lpstr>方正超粗黑繁体</vt:lpstr>
      <vt:lpstr>Arial Black</vt:lpstr>
      <vt:lpstr>微软雅黑</vt:lpstr>
      <vt:lpstr>Arial Bold</vt:lpstr>
      <vt:lpstr>Segoe</vt:lpstr>
      <vt:lpstr>HY견고딕</vt:lpstr>
      <vt:lpstr>方正大标宋简体</vt:lpstr>
      <vt:lpstr>MS Gothic</vt:lpstr>
      <vt:lpstr>Wingdings</vt:lpstr>
      <vt:lpstr>pps动画版PICC-微信</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阿土川</dc:creator>
  <cp:lastModifiedBy>阿土川</cp:lastModifiedBy>
  <cp:revision>23</cp:revision>
  <dcterms:created xsi:type="dcterms:W3CDTF">2014-06-07T03:34:22Z</dcterms:created>
  <dcterms:modified xsi:type="dcterms:W3CDTF">2014-06-10T23:24:28Z</dcterms:modified>
</cp:coreProperties>
</file>